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7"/>
  </p:notesMasterIdLst>
  <p:sldIdLst>
    <p:sldId id="265" r:id="rId2"/>
    <p:sldId id="267" r:id="rId3"/>
    <p:sldId id="270" r:id="rId4"/>
    <p:sldId id="268" r:id="rId5"/>
    <p:sldId id="304" r:id="rId6"/>
    <p:sldId id="305" r:id="rId7"/>
    <p:sldId id="272" r:id="rId8"/>
    <p:sldId id="273" r:id="rId9"/>
    <p:sldId id="274" r:id="rId10"/>
    <p:sldId id="306" r:id="rId11"/>
    <p:sldId id="282" r:id="rId12"/>
    <p:sldId id="283" r:id="rId13"/>
    <p:sldId id="284" r:id="rId14"/>
    <p:sldId id="288" r:id="rId15"/>
    <p:sldId id="287" r:id="rId16"/>
    <p:sldId id="289" r:id="rId17"/>
    <p:sldId id="275" r:id="rId18"/>
    <p:sldId id="301" r:id="rId19"/>
    <p:sldId id="276" r:id="rId20"/>
    <p:sldId id="290" r:id="rId21"/>
    <p:sldId id="285" r:id="rId22"/>
    <p:sldId id="300" r:id="rId23"/>
    <p:sldId id="291" r:id="rId24"/>
    <p:sldId id="277" r:id="rId25"/>
    <p:sldId id="278" r:id="rId26"/>
    <p:sldId id="279" r:id="rId27"/>
    <p:sldId id="280" r:id="rId28"/>
    <p:sldId id="286" r:id="rId29"/>
    <p:sldId id="281" r:id="rId30"/>
    <p:sldId id="307" r:id="rId31"/>
    <p:sldId id="303" r:id="rId32"/>
    <p:sldId id="292" r:id="rId33"/>
    <p:sldId id="293" r:id="rId34"/>
    <p:sldId id="294" r:id="rId35"/>
    <p:sldId id="308" r:id="rId36"/>
    <p:sldId id="298" r:id="rId37"/>
    <p:sldId id="311" r:id="rId38"/>
    <p:sldId id="296" r:id="rId39"/>
    <p:sldId id="312" r:id="rId40"/>
    <p:sldId id="302" r:id="rId41"/>
    <p:sldId id="299" r:id="rId42"/>
    <p:sldId id="310" r:id="rId43"/>
    <p:sldId id="309" r:id="rId44"/>
    <p:sldId id="295" r:id="rId45"/>
    <p:sldId id="297"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0" autoAdjust="0"/>
    <p:restoredTop sz="94692" autoAdjust="0"/>
  </p:normalViewPr>
  <p:slideViewPr>
    <p:cSldViewPr>
      <p:cViewPr varScale="1">
        <p:scale>
          <a:sx n="106" d="100"/>
          <a:sy n="106" d="100"/>
        </p:scale>
        <p:origin x="102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64"/>
    </p:cViewPr>
  </p:sorterViewPr>
  <p:notesViewPr>
    <p:cSldViewPr>
      <p:cViewPr varScale="1">
        <p:scale>
          <a:sx n="85" d="100"/>
          <a:sy n="85" d="100"/>
        </p:scale>
        <p:origin x="289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8E7AB6D-62FB-4BC7-8D70-FEEA80547C5E}"/>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5" name="Rectangle 3">
            <a:extLst>
              <a:ext uri="{FF2B5EF4-FFF2-40B4-BE49-F238E27FC236}">
                <a16:creationId xmlns:a16="http://schemas.microsoft.com/office/drawing/2014/main" id="{62BD7E59-A45B-41C2-8683-7E49001DB3C6}"/>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076" name="Rectangle 4">
            <a:extLst>
              <a:ext uri="{FF2B5EF4-FFF2-40B4-BE49-F238E27FC236}">
                <a16:creationId xmlns:a16="http://schemas.microsoft.com/office/drawing/2014/main" id="{CAD74100-943F-4968-80CB-B853DBFC2D7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83D5B88C-DB0C-4DF9-800C-49B29B0CFD56}"/>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00F1408B-C197-47F0-8B14-FCADFAC19C48}"/>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FA11F2DE-E034-49F2-8630-5970DDCAAC3C}"/>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665B943-6A6E-DD46-8C8C-5B329B2C66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65B943-6A6E-DD46-8C8C-5B329B2C667A}" type="slidenum">
              <a:rPr lang="en-US" altLang="en-US" smtClean="0"/>
              <a:pPr>
                <a:defRPr/>
              </a:pPr>
              <a:t>5</a:t>
            </a:fld>
            <a:endParaRPr lang="en-US" altLang="en-US"/>
          </a:p>
        </p:txBody>
      </p:sp>
    </p:spTree>
    <p:extLst>
      <p:ext uri="{BB962C8B-B14F-4D97-AF65-F5344CB8AC3E}">
        <p14:creationId xmlns:p14="http://schemas.microsoft.com/office/powerpoint/2010/main" val="1694831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14D1742-041A-064B-BD38-7CDF275502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019800"/>
            <a:ext cx="11668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ctrTitle"/>
          </p:nvPr>
        </p:nvSpPr>
        <p:spPr>
          <a:xfrm>
            <a:off x="2590800" y="1600200"/>
            <a:ext cx="6096000" cy="1981200"/>
          </a:xfrm>
        </p:spPr>
        <p:txBody>
          <a:bodyPr/>
          <a:lstStyle>
            <a:lvl1pPr algn="ctr">
              <a:defRPr/>
            </a:lvl1pPr>
          </a:lstStyle>
          <a:p>
            <a:pPr lvl="0"/>
            <a:r>
              <a:rPr lang="en-US" noProof="0"/>
              <a:t>Click to edit Master title style</a:t>
            </a:r>
          </a:p>
        </p:txBody>
      </p:sp>
      <p:sp>
        <p:nvSpPr>
          <p:cNvPr id="16388" name="Rectangle 4"/>
          <p:cNvSpPr>
            <a:spLocks noGrp="1" noChangeArrowheads="1"/>
          </p:cNvSpPr>
          <p:nvPr>
            <p:ph type="subTitle" idx="1"/>
          </p:nvPr>
        </p:nvSpPr>
        <p:spPr>
          <a:xfrm>
            <a:off x="2514600" y="3657600"/>
            <a:ext cx="6172200" cy="1219200"/>
          </a:xfrm>
        </p:spPr>
        <p:txBody>
          <a:bodyPr/>
          <a:lstStyle>
            <a:lvl1pPr marL="0" indent="0" algn="ctr">
              <a:buFontTx/>
              <a:buNone/>
              <a:defRPr sz="2000">
                <a:latin typeface="Arial Italic" charset="0"/>
              </a:defRPr>
            </a:lvl1pPr>
          </a:lstStyle>
          <a:p>
            <a:pPr lvl="0"/>
            <a:r>
              <a:rPr lang="en-US" noProof="0"/>
              <a:t>Click to edit Master subtitle style</a:t>
            </a:r>
          </a:p>
        </p:txBody>
      </p:sp>
    </p:spTree>
    <p:extLst>
      <p:ext uri="{BB962C8B-B14F-4D97-AF65-F5344CB8AC3E}">
        <p14:creationId xmlns:p14="http://schemas.microsoft.com/office/powerpoint/2010/main" val="208850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251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370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76200"/>
            <a:ext cx="21526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3055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116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9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304800" y="1219200"/>
            <a:ext cx="8610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086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8384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200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855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1750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92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723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00DA1C-8F57-DE4E-A027-1DEB0BB6714A}"/>
              </a:ext>
            </a:extLst>
          </p:cNvPr>
          <p:cNvSpPr>
            <a:spLocks noGrp="1" noChangeArrowheads="1"/>
          </p:cNvSpPr>
          <p:nvPr>
            <p:ph type="title"/>
          </p:nvPr>
        </p:nvSpPr>
        <p:spPr bwMode="auto">
          <a:xfrm>
            <a:off x="304800" y="76200"/>
            <a:ext cx="8610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 name="Rectangle 3">
            <a:extLst>
              <a:ext uri="{FF2B5EF4-FFF2-40B4-BE49-F238E27FC236}">
                <a16:creationId xmlns:a16="http://schemas.microsoft.com/office/drawing/2014/main" id="{6FA7A4FC-FC29-9745-8833-F3672D5646E4}"/>
              </a:ext>
            </a:extLst>
          </p:cNvPr>
          <p:cNvSpPr>
            <a:spLocks noGrp="1" noChangeArrowheads="1"/>
          </p:cNvSpPr>
          <p:nvPr>
            <p:ph type="body" idx="1"/>
          </p:nvPr>
        </p:nvSpPr>
        <p:spPr bwMode="auto">
          <a:xfrm>
            <a:off x="304800" y="1219200"/>
            <a:ext cx="8610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a:extLst>
              <a:ext uri="{FF2B5EF4-FFF2-40B4-BE49-F238E27FC236}">
                <a16:creationId xmlns:a16="http://schemas.microsoft.com/office/drawing/2014/main" id="{024648BA-C778-408C-9A9B-B0638C8A273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defRPr>
            </a:lvl1pPr>
          </a:lstStyle>
          <a:p>
            <a:pPr>
              <a:defRPr/>
            </a:pPr>
            <a:endParaRPr lang="en-US"/>
          </a:p>
        </p:txBody>
      </p:sp>
      <p:sp>
        <p:nvSpPr>
          <p:cNvPr id="4" name="Date Placeholder 3">
            <a:extLst>
              <a:ext uri="{FF2B5EF4-FFF2-40B4-BE49-F238E27FC236}">
                <a16:creationId xmlns:a16="http://schemas.microsoft.com/office/drawing/2014/main" id="{5F1CB997-CC9B-4854-A906-8B8DB027CA6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D4D16F21-1652-A84F-8FA9-72A1DCA315AE}" type="datetimeFigureOut">
              <a:rPr lang="en-US" altLang="en-US"/>
              <a:pPr>
                <a:defRPr/>
              </a:pPr>
              <a:t>9/17/24</a:t>
            </a:fld>
            <a:endParaRPr lang="en-US" altLang="en-US"/>
          </a:p>
        </p:txBody>
      </p:sp>
      <p:pic>
        <p:nvPicPr>
          <p:cNvPr id="1030" name="Picture 5">
            <a:extLst>
              <a:ext uri="{FF2B5EF4-FFF2-40B4-BE49-F238E27FC236}">
                <a16:creationId xmlns:a16="http://schemas.microsoft.com/office/drawing/2014/main" id="{BE870047-CF14-FD48-B5FF-C72E71B3511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96200" y="6192838"/>
            <a:ext cx="11160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ftr="0" dt="0"/>
  <p:txStyles>
    <p:titleStyle>
      <a:lvl1pPr algn="l" rtl="0" eaLnBrk="0" fontAlgn="base" hangingPunct="0">
        <a:spcBef>
          <a:spcPct val="0"/>
        </a:spcBef>
        <a:spcAft>
          <a:spcPct val="0"/>
        </a:spcAft>
        <a:defRPr sz="2400">
          <a:solidFill>
            <a:srgbClr val="004B8E"/>
          </a:solidFill>
          <a:latin typeface="+mj-lt"/>
          <a:ea typeface="+mj-ea"/>
          <a:cs typeface="+mj-cs"/>
        </a:defRPr>
      </a:lvl1pPr>
      <a:lvl2pPr algn="l" rtl="0" eaLnBrk="0" fontAlgn="base" hangingPunct="0">
        <a:spcBef>
          <a:spcPct val="0"/>
        </a:spcBef>
        <a:spcAft>
          <a:spcPct val="0"/>
        </a:spcAft>
        <a:defRPr sz="2400">
          <a:solidFill>
            <a:srgbClr val="004B8E"/>
          </a:solidFill>
          <a:latin typeface="Arial Bold" charset="0"/>
          <a:ea typeface="ＭＳ Ｐゴシック" charset="0"/>
          <a:cs typeface="ＭＳ Ｐゴシック" charset="0"/>
        </a:defRPr>
      </a:lvl2pPr>
      <a:lvl3pPr algn="l" rtl="0" eaLnBrk="0" fontAlgn="base" hangingPunct="0">
        <a:spcBef>
          <a:spcPct val="0"/>
        </a:spcBef>
        <a:spcAft>
          <a:spcPct val="0"/>
        </a:spcAft>
        <a:defRPr sz="2400">
          <a:solidFill>
            <a:srgbClr val="004B8E"/>
          </a:solidFill>
          <a:latin typeface="Arial Bold" charset="0"/>
          <a:ea typeface="ＭＳ Ｐゴシック" charset="0"/>
          <a:cs typeface="ＭＳ Ｐゴシック" charset="0"/>
        </a:defRPr>
      </a:lvl3pPr>
      <a:lvl4pPr algn="l" rtl="0" eaLnBrk="0" fontAlgn="base" hangingPunct="0">
        <a:spcBef>
          <a:spcPct val="0"/>
        </a:spcBef>
        <a:spcAft>
          <a:spcPct val="0"/>
        </a:spcAft>
        <a:defRPr sz="2400">
          <a:solidFill>
            <a:srgbClr val="004B8E"/>
          </a:solidFill>
          <a:latin typeface="Arial Bold" charset="0"/>
          <a:ea typeface="ＭＳ Ｐゴシック" charset="0"/>
          <a:cs typeface="ＭＳ Ｐゴシック" charset="0"/>
        </a:defRPr>
      </a:lvl4pPr>
      <a:lvl5pPr algn="l" rtl="0" eaLnBrk="0" fontAlgn="base" hangingPunct="0">
        <a:spcBef>
          <a:spcPct val="0"/>
        </a:spcBef>
        <a:spcAft>
          <a:spcPct val="0"/>
        </a:spcAft>
        <a:defRPr sz="2400">
          <a:solidFill>
            <a:srgbClr val="004B8E"/>
          </a:solidFill>
          <a:latin typeface="Arial Bold" charset="0"/>
          <a:ea typeface="ＭＳ Ｐゴシック" charset="0"/>
          <a:cs typeface="ＭＳ Ｐゴシック" charset="0"/>
        </a:defRPr>
      </a:lvl5pPr>
      <a:lvl6pPr marL="457200" algn="l" rtl="0" fontAlgn="base">
        <a:spcBef>
          <a:spcPct val="0"/>
        </a:spcBef>
        <a:spcAft>
          <a:spcPct val="0"/>
        </a:spcAft>
        <a:defRPr sz="2400">
          <a:solidFill>
            <a:srgbClr val="004B8E"/>
          </a:solidFill>
          <a:latin typeface="Arial Bold" charset="0"/>
          <a:ea typeface="ＭＳ Ｐゴシック" charset="0"/>
          <a:cs typeface="ＭＳ Ｐゴシック" charset="0"/>
        </a:defRPr>
      </a:lvl6pPr>
      <a:lvl7pPr marL="914400" algn="l" rtl="0" fontAlgn="base">
        <a:spcBef>
          <a:spcPct val="0"/>
        </a:spcBef>
        <a:spcAft>
          <a:spcPct val="0"/>
        </a:spcAft>
        <a:defRPr sz="2400">
          <a:solidFill>
            <a:srgbClr val="004B8E"/>
          </a:solidFill>
          <a:latin typeface="Arial Bold" charset="0"/>
          <a:ea typeface="ＭＳ Ｐゴシック" charset="0"/>
          <a:cs typeface="ＭＳ Ｐゴシック" charset="0"/>
        </a:defRPr>
      </a:lvl7pPr>
      <a:lvl8pPr marL="1371600" algn="l" rtl="0" fontAlgn="base">
        <a:spcBef>
          <a:spcPct val="0"/>
        </a:spcBef>
        <a:spcAft>
          <a:spcPct val="0"/>
        </a:spcAft>
        <a:defRPr sz="2400">
          <a:solidFill>
            <a:srgbClr val="004B8E"/>
          </a:solidFill>
          <a:latin typeface="Arial Bold" charset="0"/>
          <a:ea typeface="ＭＳ Ｐゴシック" charset="0"/>
          <a:cs typeface="ＭＳ Ｐゴシック" charset="0"/>
        </a:defRPr>
      </a:lvl8pPr>
      <a:lvl9pPr marL="1828800" algn="l" rtl="0" fontAlgn="base">
        <a:spcBef>
          <a:spcPct val="0"/>
        </a:spcBef>
        <a:spcAft>
          <a:spcPct val="0"/>
        </a:spcAft>
        <a:defRPr sz="2400">
          <a:solidFill>
            <a:srgbClr val="004B8E"/>
          </a:solidFill>
          <a:latin typeface="Arial Bold"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a:solidFill>
            <a:srgbClr val="004B8E"/>
          </a:solidFill>
          <a:latin typeface="+mn-lt"/>
          <a:ea typeface="+mn-ea"/>
          <a:cs typeface="+mn-cs"/>
        </a:defRPr>
      </a:lvl1pPr>
      <a:lvl2pPr marL="742950" indent="-285750" algn="l" rtl="0" eaLnBrk="0" fontAlgn="base" hangingPunct="0">
        <a:spcBef>
          <a:spcPct val="20000"/>
        </a:spcBef>
        <a:spcAft>
          <a:spcPct val="0"/>
        </a:spcAft>
        <a:buChar char="–"/>
        <a:defRPr>
          <a:solidFill>
            <a:srgbClr val="004B8E"/>
          </a:solidFill>
          <a:latin typeface="+mn-lt"/>
          <a:ea typeface="+mn-ea"/>
        </a:defRPr>
      </a:lvl2pPr>
      <a:lvl3pPr marL="1143000" indent="-228600" algn="l" rtl="0" eaLnBrk="0" fontAlgn="base" hangingPunct="0">
        <a:spcBef>
          <a:spcPct val="20000"/>
        </a:spcBef>
        <a:spcAft>
          <a:spcPct val="0"/>
        </a:spcAft>
        <a:buChar char="•"/>
        <a:defRPr>
          <a:solidFill>
            <a:srgbClr val="004B8E"/>
          </a:solidFill>
          <a:latin typeface="+mn-lt"/>
          <a:ea typeface="+mn-ea"/>
        </a:defRPr>
      </a:lvl3pPr>
      <a:lvl4pPr marL="1600200" indent="-228600" algn="l" rtl="0" eaLnBrk="0" fontAlgn="base" hangingPunct="0">
        <a:spcBef>
          <a:spcPct val="20000"/>
        </a:spcBef>
        <a:spcAft>
          <a:spcPct val="0"/>
        </a:spcAft>
        <a:buChar char="–"/>
        <a:defRPr>
          <a:solidFill>
            <a:srgbClr val="004B8E"/>
          </a:solidFill>
          <a:latin typeface="+mn-lt"/>
          <a:ea typeface="+mn-ea"/>
        </a:defRPr>
      </a:lvl4pPr>
      <a:lvl5pPr marL="2057400" indent="-228600" algn="l" rtl="0" eaLnBrk="0" fontAlgn="base" hangingPunct="0">
        <a:spcBef>
          <a:spcPct val="20000"/>
        </a:spcBef>
        <a:spcAft>
          <a:spcPct val="0"/>
        </a:spcAft>
        <a:buChar char="»"/>
        <a:defRPr>
          <a:solidFill>
            <a:srgbClr val="004B8E"/>
          </a:solidFill>
          <a:latin typeface="+mn-lt"/>
          <a:ea typeface="+mn-ea"/>
        </a:defRPr>
      </a:lvl5pPr>
      <a:lvl6pPr marL="2514600" indent="-228600" algn="l" rtl="0" fontAlgn="base">
        <a:spcBef>
          <a:spcPct val="20000"/>
        </a:spcBef>
        <a:spcAft>
          <a:spcPct val="0"/>
        </a:spcAft>
        <a:buChar char="»"/>
        <a:defRPr>
          <a:solidFill>
            <a:srgbClr val="004B8E"/>
          </a:solidFill>
          <a:latin typeface="+mn-lt"/>
          <a:ea typeface="+mn-ea"/>
        </a:defRPr>
      </a:lvl6pPr>
      <a:lvl7pPr marL="2971800" indent="-228600" algn="l" rtl="0" fontAlgn="base">
        <a:spcBef>
          <a:spcPct val="20000"/>
        </a:spcBef>
        <a:spcAft>
          <a:spcPct val="0"/>
        </a:spcAft>
        <a:buChar char="»"/>
        <a:defRPr>
          <a:solidFill>
            <a:srgbClr val="004B8E"/>
          </a:solidFill>
          <a:latin typeface="+mn-lt"/>
          <a:ea typeface="+mn-ea"/>
        </a:defRPr>
      </a:lvl7pPr>
      <a:lvl8pPr marL="3429000" indent="-228600" algn="l" rtl="0" fontAlgn="base">
        <a:spcBef>
          <a:spcPct val="20000"/>
        </a:spcBef>
        <a:spcAft>
          <a:spcPct val="0"/>
        </a:spcAft>
        <a:buChar char="»"/>
        <a:defRPr>
          <a:solidFill>
            <a:srgbClr val="004B8E"/>
          </a:solidFill>
          <a:latin typeface="+mn-lt"/>
          <a:ea typeface="+mn-ea"/>
        </a:defRPr>
      </a:lvl8pPr>
      <a:lvl9pPr marL="3886200" indent="-228600" algn="l" rtl="0" fontAlgn="base">
        <a:spcBef>
          <a:spcPct val="20000"/>
        </a:spcBef>
        <a:spcAft>
          <a:spcPct val="0"/>
        </a:spcAft>
        <a:buChar char="»"/>
        <a:defRPr>
          <a:solidFill>
            <a:srgbClr val="004B8E"/>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D0F295E-6EFD-6645-9B2A-D15571068730}"/>
              </a:ext>
            </a:extLst>
          </p:cNvPr>
          <p:cNvSpPr>
            <a:spLocks noGrp="1" noChangeArrowheads="1"/>
          </p:cNvSpPr>
          <p:nvPr>
            <p:ph type="ctrTitle"/>
          </p:nvPr>
        </p:nvSpPr>
        <p:spPr>
          <a:xfrm>
            <a:off x="1828800" y="1219200"/>
            <a:ext cx="6096000" cy="1981200"/>
          </a:xfrm>
        </p:spPr>
        <p:txBody>
          <a:bodyPr/>
          <a:lstStyle/>
          <a:p>
            <a:r>
              <a:rPr lang="en-US" altLang="en-US"/>
              <a:t>ASA Sections and Interest Groups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4177571-8A03-7349-8ECC-64E5CAE08464}"/>
              </a:ext>
            </a:extLst>
          </p:cNvPr>
          <p:cNvSpPr>
            <a:spLocks noGrp="1" noChangeArrowheads="1"/>
          </p:cNvSpPr>
          <p:nvPr>
            <p:ph type="title"/>
          </p:nvPr>
        </p:nvSpPr>
        <p:spPr/>
        <p:txBody>
          <a:bodyPr/>
          <a:lstStyle/>
          <a:p>
            <a:r>
              <a:rPr lang="en-US" altLang="en-US" b="1" dirty="0"/>
              <a:t>Business and Economic Statistics Section</a:t>
            </a:r>
            <a:endParaRPr lang="en-US" altLang="en-US" dirty="0"/>
          </a:p>
        </p:txBody>
      </p:sp>
      <p:sp>
        <p:nvSpPr>
          <p:cNvPr id="23555" name="Content Placeholder 2">
            <a:extLst>
              <a:ext uri="{FF2B5EF4-FFF2-40B4-BE49-F238E27FC236}">
                <a16:creationId xmlns:a16="http://schemas.microsoft.com/office/drawing/2014/main" id="{67D0C9AC-3472-734F-97C4-C18BB0893C1A}"/>
              </a:ext>
            </a:extLst>
          </p:cNvPr>
          <p:cNvSpPr>
            <a:spLocks noGrp="1" noChangeArrowheads="1"/>
          </p:cNvSpPr>
          <p:nvPr>
            <p:ph idx="1"/>
          </p:nvPr>
        </p:nvSpPr>
        <p:spPr/>
        <p:txBody>
          <a:bodyPr/>
          <a:lstStyle/>
          <a:p>
            <a:r>
              <a:rPr lang="en-US" altLang="en-US" dirty="0"/>
              <a:t>Provides a forum for statisticians from industry, academia, and government to network and discuss topics involving the research and practice of business and economics statistics </a:t>
            </a:r>
          </a:p>
          <a:p>
            <a:r>
              <a:rPr lang="en-US" altLang="en-US" dirty="0"/>
              <a:t>Co-sponsors the Zellner Thesis Award, the </a:t>
            </a:r>
            <a:r>
              <a:rPr lang="en-US" altLang="en-US" dirty="0" err="1"/>
              <a:t>Shiskin</a:t>
            </a:r>
            <a:r>
              <a:rPr lang="en-US" altLang="en-US" dirty="0"/>
              <a:t> Award, and student paper awards, as well as the Seasonal Adjustment Practitioners Workshop</a:t>
            </a:r>
          </a:p>
          <a:p>
            <a:r>
              <a:rPr lang="en-US" altLang="en-US" dirty="0"/>
              <a:t>Organizes short courses, webinars, and focused conference sessions, as well as providing opportunities for mentoring</a:t>
            </a:r>
          </a:p>
        </p:txBody>
      </p:sp>
    </p:spTree>
    <p:extLst>
      <p:ext uri="{BB962C8B-B14F-4D97-AF65-F5344CB8AC3E}">
        <p14:creationId xmlns:p14="http://schemas.microsoft.com/office/powerpoint/2010/main" val="136748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9E25841-B46B-7243-9369-EDF3B208A225}"/>
              </a:ext>
            </a:extLst>
          </p:cNvPr>
          <p:cNvSpPr>
            <a:spLocks noGrp="1" noChangeArrowheads="1"/>
          </p:cNvSpPr>
          <p:nvPr>
            <p:ph type="title"/>
          </p:nvPr>
        </p:nvSpPr>
        <p:spPr/>
        <p:txBody>
          <a:bodyPr/>
          <a:lstStyle/>
          <a:p>
            <a:r>
              <a:rPr lang="en-US" altLang="en-US" b="1"/>
              <a:t>Section on Statistical Computing</a:t>
            </a:r>
            <a:endParaRPr lang="en-US" altLang="en-US"/>
          </a:p>
        </p:txBody>
      </p:sp>
      <p:sp>
        <p:nvSpPr>
          <p:cNvPr id="24579" name="Content Placeholder 2">
            <a:extLst>
              <a:ext uri="{FF2B5EF4-FFF2-40B4-BE49-F238E27FC236}">
                <a16:creationId xmlns:a16="http://schemas.microsoft.com/office/drawing/2014/main" id="{3D254C94-409E-2140-A71E-8C5EA997B93D}"/>
              </a:ext>
            </a:extLst>
          </p:cNvPr>
          <p:cNvSpPr>
            <a:spLocks noGrp="1" noChangeArrowheads="1"/>
          </p:cNvSpPr>
          <p:nvPr>
            <p:ph idx="1"/>
          </p:nvPr>
        </p:nvSpPr>
        <p:spPr/>
        <p:txBody>
          <a:bodyPr/>
          <a:lstStyle/>
          <a:p>
            <a:r>
              <a:rPr lang="en-US" altLang="en-US"/>
              <a:t>Sponsors the John M. Chambers Statistical Software Award and the Statistical Computing and Graphics Award</a:t>
            </a:r>
          </a:p>
          <a:p>
            <a:r>
              <a:rPr lang="en-US" altLang="en-US"/>
              <a:t>Organizes a special poster session, The Data Expo, where all of the papers presented are reports of analyses of a common dataset </a:t>
            </a:r>
          </a:p>
          <a:p>
            <a:r>
              <a:rPr lang="en-US" altLang="en-US"/>
              <a:t>Co-sponsors other meetings that are relevant to statistical computing such as the Interface Conference and the Women in Statistics and Data Science Conference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E6FB47D-2494-E24B-8965-FD31E3668C9B}"/>
              </a:ext>
            </a:extLst>
          </p:cNvPr>
          <p:cNvSpPr>
            <a:spLocks noGrp="1" noChangeArrowheads="1"/>
          </p:cNvSpPr>
          <p:nvPr>
            <p:ph type="title"/>
          </p:nvPr>
        </p:nvSpPr>
        <p:spPr/>
        <p:txBody>
          <a:bodyPr/>
          <a:lstStyle/>
          <a:p>
            <a:r>
              <a:rPr lang="en-US" altLang="en-US" b="1"/>
              <a:t>Section on Statistical Consulting</a:t>
            </a:r>
            <a:endParaRPr lang="en-US" altLang="en-US"/>
          </a:p>
        </p:txBody>
      </p:sp>
      <p:sp>
        <p:nvSpPr>
          <p:cNvPr id="25603" name="Content Placeholder 2">
            <a:extLst>
              <a:ext uri="{FF2B5EF4-FFF2-40B4-BE49-F238E27FC236}">
                <a16:creationId xmlns:a16="http://schemas.microsoft.com/office/drawing/2014/main" id="{7BCB88EF-3ABF-0248-B0C9-DB9F170D7DE2}"/>
              </a:ext>
            </a:extLst>
          </p:cNvPr>
          <p:cNvSpPr>
            <a:spLocks noGrp="1" noChangeArrowheads="1"/>
          </p:cNvSpPr>
          <p:nvPr>
            <p:ph idx="1"/>
          </p:nvPr>
        </p:nvSpPr>
        <p:spPr/>
        <p:txBody>
          <a:bodyPr/>
          <a:lstStyle/>
          <a:p>
            <a:r>
              <a:rPr lang="en-US" altLang="en-US" dirty="0"/>
              <a:t>Provides networking opportunities for statistical consultants in all areas including industry, finance, and government, including both large and individual practices </a:t>
            </a:r>
          </a:p>
          <a:p>
            <a:r>
              <a:rPr lang="en-US" altLang="en-US" dirty="0"/>
              <a:t>Supports training, such as "role play," and education of effective statistical consultants and collaborators, including professional development and sharing of best practices </a:t>
            </a:r>
          </a:p>
          <a:p>
            <a:r>
              <a:rPr lang="en-US" altLang="en-US" dirty="0"/>
              <a:t>Works to understand and disseminate best practices at academic statistical consulting and collaboration centers through the "pathways to promotion" committee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F30ACE5-7974-294C-9AD2-4C7F5EA07EBA}"/>
              </a:ext>
            </a:extLst>
          </p:cNvPr>
          <p:cNvSpPr>
            <a:spLocks noGrp="1" noChangeArrowheads="1"/>
          </p:cNvSpPr>
          <p:nvPr>
            <p:ph type="title"/>
          </p:nvPr>
        </p:nvSpPr>
        <p:spPr/>
        <p:txBody>
          <a:bodyPr/>
          <a:lstStyle/>
          <a:p>
            <a:r>
              <a:rPr lang="en-US" altLang="en-US" b="1"/>
              <a:t>Section on Statistics and Data Science Education</a:t>
            </a:r>
            <a:endParaRPr lang="en-US" altLang="en-US"/>
          </a:p>
        </p:txBody>
      </p:sp>
      <p:sp>
        <p:nvSpPr>
          <p:cNvPr id="26627" name="Content Placeholder 2">
            <a:extLst>
              <a:ext uri="{FF2B5EF4-FFF2-40B4-BE49-F238E27FC236}">
                <a16:creationId xmlns:a16="http://schemas.microsoft.com/office/drawing/2014/main" id="{612289C8-9DE2-E74D-B58F-02F45CE7D231}"/>
              </a:ext>
            </a:extLst>
          </p:cNvPr>
          <p:cNvSpPr>
            <a:spLocks noGrp="1" noChangeArrowheads="1"/>
          </p:cNvSpPr>
          <p:nvPr>
            <p:ph idx="1"/>
          </p:nvPr>
        </p:nvSpPr>
        <p:spPr/>
        <p:txBody>
          <a:bodyPr/>
          <a:lstStyle/>
          <a:p>
            <a:r>
              <a:rPr lang="en-US" altLang="en-US"/>
              <a:t>Offers opportunities for all statistics and data science educators to share and discuss ideas through professional meetings, online discussion groups, and personal connections made through the section </a:t>
            </a:r>
          </a:p>
          <a:p>
            <a:r>
              <a:rPr lang="en-US" altLang="en-US"/>
              <a:t>Provides education resources such as professional development, research findings, funding opportunities and sponsors the Waller Education Awards, the Ron Wasserstein and Speed Session Awards for presentations at JSM, and the Section Mentoring Program</a:t>
            </a:r>
          </a:p>
          <a:p>
            <a:r>
              <a:rPr lang="en-US" altLang="en-US"/>
              <a:t>Creates and shapes policies of the ASA and professional communities regarding educational innovations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B5C0C2D-51A9-5B44-8D0F-AA8ECE793217}"/>
              </a:ext>
            </a:extLst>
          </p:cNvPr>
          <p:cNvSpPr>
            <a:spLocks noGrp="1" noChangeArrowheads="1"/>
          </p:cNvSpPr>
          <p:nvPr>
            <p:ph type="title"/>
          </p:nvPr>
        </p:nvSpPr>
        <p:spPr/>
        <p:txBody>
          <a:bodyPr/>
          <a:lstStyle/>
          <a:p>
            <a:r>
              <a:rPr lang="en-US" altLang="en-US" b="1"/>
              <a:t>Section on Statistics in Defense and National Security</a:t>
            </a:r>
            <a:endParaRPr lang="en-US" altLang="en-US"/>
          </a:p>
        </p:txBody>
      </p:sp>
      <p:sp>
        <p:nvSpPr>
          <p:cNvPr id="27651" name="Content Placeholder 2">
            <a:extLst>
              <a:ext uri="{FF2B5EF4-FFF2-40B4-BE49-F238E27FC236}">
                <a16:creationId xmlns:a16="http://schemas.microsoft.com/office/drawing/2014/main" id="{F3AC02F0-E218-594C-9FC8-2FEB7F3FF4FD}"/>
              </a:ext>
            </a:extLst>
          </p:cNvPr>
          <p:cNvSpPr>
            <a:spLocks noGrp="1" noChangeArrowheads="1"/>
          </p:cNvSpPr>
          <p:nvPr>
            <p:ph idx="1"/>
          </p:nvPr>
        </p:nvSpPr>
        <p:spPr/>
        <p:txBody>
          <a:bodyPr/>
          <a:lstStyle/>
          <a:p>
            <a:r>
              <a:rPr lang="en-US" altLang="en-US"/>
              <a:t>Promotes the statistics profession and statistical best practices within the national defense and security sectors </a:t>
            </a:r>
          </a:p>
          <a:p>
            <a:r>
              <a:rPr lang="en-US" altLang="en-US"/>
              <a:t>Provides networking and training opportunities </a:t>
            </a:r>
          </a:p>
          <a:p>
            <a:r>
              <a:rPr lang="en-US" altLang="en-US"/>
              <a:t>Sponsors Defense and Aerospace Test and Analysis Workshop (DATAWorks), focused on strengthening the community around statistical approaches to test, evaluation, and modeling and simulation for defense and aerospace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C626F2B-91FA-D547-B122-F5F8CF97DB1F}"/>
              </a:ext>
            </a:extLst>
          </p:cNvPr>
          <p:cNvSpPr>
            <a:spLocks noGrp="1" noChangeArrowheads="1"/>
          </p:cNvSpPr>
          <p:nvPr>
            <p:ph type="title"/>
          </p:nvPr>
        </p:nvSpPr>
        <p:spPr/>
        <p:txBody>
          <a:bodyPr/>
          <a:lstStyle/>
          <a:p>
            <a:r>
              <a:rPr lang="en-US" altLang="en-US" b="1"/>
              <a:t>Section on Statistics and the Environment</a:t>
            </a:r>
            <a:endParaRPr lang="en-US" altLang="en-US"/>
          </a:p>
        </p:txBody>
      </p:sp>
      <p:sp>
        <p:nvSpPr>
          <p:cNvPr id="28675" name="Content Placeholder 2">
            <a:extLst>
              <a:ext uri="{FF2B5EF4-FFF2-40B4-BE49-F238E27FC236}">
                <a16:creationId xmlns:a16="http://schemas.microsoft.com/office/drawing/2014/main" id="{45374DE4-F5C7-8E4D-BABA-E4F572522782}"/>
              </a:ext>
            </a:extLst>
          </p:cNvPr>
          <p:cNvSpPr>
            <a:spLocks noGrp="1" noChangeArrowheads="1"/>
          </p:cNvSpPr>
          <p:nvPr>
            <p:ph idx="1"/>
          </p:nvPr>
        </p:nvSpPr>
        <p:spPr>
          <a:xfrm>
            <a:off x="304800" y="1143000"/>
            <a:ext cx="8763000" cy="5486400"/>
          </a:xfrm>
        </p:spPr>
        <p:txBody>
          <a:bodyPr/>
          <a:lstStyle/>
          <a:p>
            <a:r>
              <a:rPr lang="en-US" altLang="en-US" dirty="0"/>
              <a:t>Provides a community for statisticians to communicate on environmental science, academic and networking activities and events, career opportunities, emerging issues, polices on environmental issues, and etc. Engages and promotes our members and provides guidance to junior researchers interested in environmental science </a:t>
            </a:r>
          </a:p>
          <a:p>
            <a:r>
              <a:rPr lang="en-US" altLang="en-US" dirty="0"/>
              <a:t>Promotes environmental science research using cutting edge statistical and machine learning methods by sponsoring JSM sessions, workshops and conferences. Recognize outstanding researchers by Young Investigator Awards and Distinguished Achievement Medals, and supports the professional advancement of students and early career researchers. </a:t>
            </a:r>
          </a:p>
          <a:p>
            <a:r>
              <a:rPr lang="en-US" altLang="en-US" dirty="0"/>
              <a:t>Engages in outreach to other organizations, disciplines and groups to advance the use of sound statistical methods and practices in the environmental arena, and ensures continued mutual enrichment of statistical and environmental science through contributions to improved environmental understanding. Supports and seeks new ways to promote justice, equity, diversity, and inclusion (JEDI).</a:t>
            </a:r>
          </a:p>
          <a:p>
            <a:r>
              <a:rPr lang="en-US" altLang="en-US" dirty="0"/>
              <a:t>Provides advice and guidance on issues in environmental science, management and regulation, particularly regarding the design, collection, analysis, interpretation and integration of environmental data and information.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5EFD0F7-7AB0-E04E-86BE-32F0B2AEF04D}"/>
              </a:ext>
            </a:extLst>
          </p:cNvPr>
          <p:cNvSpPr>
            <a:spLocks noGrp="1" noChangeArrowheads="1"/>
          </p:cNvSpPr>
          <p:nvPr>
            <p:ph type="title"/>
          </p:nvPr>
        </p:nvSpPr>
        <p:spPr/>
        <p:txBody>
          <a:bodyPr/>
          <a:lstStyle/>
          <a:p>
            <a:r>
              <a:rPr lang="en-US" altLang="en-US" b="1"/>
              <a:t>Section on Statistics in Epidemiology</a:t>
            </a:r>
            <a:endParaRPr lang="en-US" altLang="en-US"/>
          </a:p>
        </p:txBody>
      </p:sp>
      <p:sp>
        <p:nvSpPr>
          <p:cNvPr id="29699" name="Content Placeholder 2">
            <a:extLst>
              <a:ext uri="{FF2B5EF4-FFF2-40B4-BE49-F238E27FC236}">
                <a16:creationId xmlns:a16="http://schemas.microsoft.com/office/drawing/2014/main" id="{407CF660-032E-1B40-9D47-AAFAC9566744}"/>
              </a:ext>
            </a:extLst>
          </p:cNvPr>
          <p:cNvSpPr>
            <a:spLocks noGrp="1" noChangeArrowheads="1"/>
          </p:cNvSpPr>
          <p:nvPr>
            <p:ph idx="1"/>
          </p:nvPr>
        </p:nvSpPr>
        <p:spPr/>
        <p:txBody>
          <a:bodyPr/>
          <a:lstStyle/>
          <a:p>
            <a:r>
              <a:rPr lang="en-US" altLang="en-US" dirty="0"/>
              <a:t>Offers opportunities to network with fellow statisticians who conduct epidemiologic research </a:t>
            </a:r>
          </a:p>
          <a:p>
            <a:r>
              <a:rPr lang="en-US" altLang="en-US" dirty="0"/>
              <a:t>Sponsors the Nathan Mantel Award for Lifetime Contributions to Statistics in Epidemiology and Young Investigator Awards  </a:t>
            </a:r>
          </a:p>
          <a:p>
            <a:r>
              <a:rPr lang="en-US" altLang="en-US" dirty="0"/>
              <a:t>Promotes sound statistical practice in epidemiology, develops statistical methods appropriate to epidemiologic research, and advances substantive issues in public health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DFA4E7D-85D4-0146-9137-AE85BA7692D3}"/>
              </a:ext>
            </a:extLst>
          </p:cNvPr>
          <p:cNvSpPr>
            <a:spLocks noGrp="1" noChangeArrowheads="1"/>
          </p:cNvSpPr>
          <p:nvPr>
            <p:ph type="title"/>
          </p:nvPr>
        </p:nvSpPr>
        <p:spPr/>
        <p:txBody>
          <a:bodyPr/>
          <a:lstStyle/>
          <a:p>
            <a:r>
              <a:rPr lang="en-US" altLang="en-US" b="1"/>
              <a:t>Government Statistics Section</a:t>
            </a:r>
            <a:endParaRPr lang="en-US" altLang="en-US"/>
          </a:p>
        </p:txBody>
      </p:sp>
      <p:sp>
        <p:nvSpPr>
          <p:cNvPr id="30723" name="Content Placeholder 2">
            <a:extLst>
              <a:ext uri="{FF2B5EF4-FFF2-40B4-BE49-F238E27FC236}">
                <a16:creationId xmlns:a16="http://schemas.microsoft.com/office/drawing/2014/main" id="{D1D7ED6E-5950-194A-989A-2449EA07CAAB}"/>
              </a:ext>
            </a:extLst>
          </p:cNvPr>
          <p:cNvSpPr>
            <a:spLocks noGrp="1" noChangeArrowheads="1"/>
          </p:cNvSpPr>
          <p:nvPr>
            <p:ph idx="1"/>
          </p:nvPr>
        </p:nvSpPr>
        <p:spPr/>
        <p:txBody>
          <a:bodyPr/>
          <a:lstStyle/>
          <a:p>
            <a:r>
              <a:rPr lang="en-US" altLang="en-US"/>
              <a:t>Offers ongoing dialogues with statisticians involved in the development of techniques and practices related to government statistics and products, advancing knowledge sharing of cutting-edge practices</a:t>
            </a:r>
          </a:p>
          <a:p>
            <a:r>
              <a:rPr lang="en-US" altLang="en-US"/>
              <a:t>Provides opportunities for members to better understand the levels of quality, continuity, comparability, appropriateness, accessibility, relevance, and timeliness of governmental statistical activities and the role of professional statisticians in public programs</a:t>
            </a:r>
          </a:p>
          <a:p>
            <a:r>
              <a:rPr lang="en-US" altLang="en-US"/>
              <a:t>Co-sponsors the Jeanne E. Griffith Mentoring Award, the Wray Jackson Smith Scholarship, the Roger Herriot Award, and the Data Challenge. Sponsors the Pat Doyle Award. Organizes topical workshops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F1D1A5D-1813-674C-B53E-8C3D86C83A87}"/>
              </a:ext>
            </a:extLst>
          </p:cNvPr>
          <p:cNvSpPr>
            <a:spLocks noGrp="1" noChangeArrowheads="1"/>
          </p:cNvSpPr>
          <p:nvPr>
            <p:ph type="title"/>
          </p:nvPr>
        </p:nvSpPr>
        <p:spPr/>
        <p:txBody>
          <a:bodyPr/>
          <a:lstStyle/>
          <a:p>
            <a:r>
              <a:rPr lang="en-US" altLang="en-US" b="1" dirty="0"/>
              <a:t>Section on Statistical Graphics</a:t>
            </a:r>
          </a:p>
        </p:txBody>
      </p:sp>
      <p:sp>
        <p:nvSpPr>
          <p:cNvPr id="31747" name="Content Placeholder 2">
            <a:extLst>
              <a:ext uri="{FF2B5EF4-FFF2-40B4-BE49-F238E27FC236}">
                <a16:creationId xmlns:a16="http://schemas.microsoft.com/office/drawing/2014/main" id="{C8BC4567-3DDF-8746-BB01-DFFA32A5134B}"/>
              </a:ext>
            </a:extLst>
          </p:cNvPr>
          <p:cNvSpPr>
            <a:spLocks noGrp="1" noChangeArrowheads="1"/>
          </p:cNvSpPr>
          <p:nvPr>
            <p:ph idx="1"/>
          </p:nvPr>
        </p:nvSpPr>
        <p:spPr/>
        <p:txBody>
          <a:bodyPr/>
          <a:lstStyle/>
          <a:p>
            <a:r>
              <a:rPr lang="en-US" altLang="en-US"/>
              <a:t>Offers opportunities to network with statisticians interested in computing and graphics from a diverse collection of institutions and companies</a:t>
            </a:r>
          </a:p>
          <a:p>
            <a:r>
              <a:rPr lang="en-US" altLang="en-US"/>
              <a:t>Co-sponsors annual “Data Expo” competition with Computing and Government sections</a:t>
            </a:r>
          </a:p>
          <a:p>
            <a:r>
              <a:rPr lang="en-US" altLang="en-US"/>
              <a:t>Co-sponsors prestigious Statistical Computing and Graphics Award (awarded every 2-6 years). This award carries with it a cash prize of $5,000 plus an allowance of up to $1,000 for travel to the annual Joint Statistical Meetings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3408348-B191-704C-A083-D0DDBC09E8D7}"/>
              </a:ext>
            </a:extLst>
          </p:cNvPr>
          <p:cNvSpPr>
            <a:spLocks noGrp="1" noChangeArrowheads="1"/>
          </p:cNvSpPr>
          <p:nvPr>
            <p:ph type="title"/>
          </p:nvPr>
        </p:nvSpPr>
        <p:spPr/>
        <p:txBody>
          <a:bodyPr/>
          <a:lstStyle/>
          <a:p>
            <a:r>
              <a:rPr lang="en-US" altLang="en-US" b="1"/>
              <a:t>Health Policy Statistics Section</a:t>
            </a:r>
            <a:endParaRPr lang="en-US" altLang="en-US"/>
          </a:p>
        </p:txBody>
      </p:sp>
      <p:sp>
        <p:nvSpPr>
          <p:cNvPr id="32771" name="Content Placeholder 2">
            <a:extLst>
              <a:ext uri="{FF2B5EF4-FFF2-40B4-BE49-F238E27FC236}">
                <a16:creationId xmlns:a16="http://schemas.microsoft.com/office/drawing/2014/main" id="{7A335B4E-81FC-3447-8A01-E833E84837D1}"/>
              </a:ext>
            </a:extLst>
          </p:cNvPr>
          <p:cNvSpPr>
            <a:spLocks noGrp="1" noChangeArrowheads="1"/>
          </p:cNvSpPr>
          <p:nvPr>
            <p:ph idx="1"/>
          </p:nvPr>
        </p:nvSpPr>
        <p:spPr/>
        <p:txBody>
          <a:bodyPr/>
          <a:lstStyle/>
          <a:p>
            <a:r>
              <a:rPr lang="en-US" altLang="en-US"/>
              <a:t>Opportunities to get involved with a super friendly and open group of researchers who represent interdisciplinary fields that involve decision sciences, economics, ethics, management, and political analysis, as well as evaluative science and statistics</a:t>
            </a:r>
          </a:p>
          <a:p>
            <a:r>
              <a:rPr lang="en-US" altLang="en-US"/>
              <a:t>Sponsors the biennial International Conference on Health Policy Statistics </a:t>
            </a:r>
          </a:p>
          <a:p>
            <a:r>
              <a:rPr lang="en-US" altLang="en-US"/>
              <a:t>Develops and applies state-of-the-art statistical methods to design studies, analyze data, and interpret results to inform health policy change; track the nation’s health; and measure the effectiveness of interventions on a large scale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73F9187-5FA3-9243-B059-6BE0A7FBDEDF}"/>
              </a:ext>
            </a:extLst>
          </p:cNvPr>
          <p:cNvSpPr>
            <a:spLocks noGrp="1" noChangeArrowheads="1"/>
          </p:cNvSpPr>
          <p:nvPr>
            <p:ph type="title"/>
          </p:nvPr>
        </p:nvSpPr>
        <p:spPr>
          <a:xfrm>
            <a:off x="304800" y="2209800"/>
            <a:ext cx="8610600" cy="1524000"/>
          </a:xfrm>
        </p:spPr>
        <p:txBody>
          <a:bodyPr/>
          <a:lstStyle/>
          <a:p>
            <a:pPr algn="ctr"/>
            <a:r>
              <a:rPr lang="en-US" altLang="en-US"/>
              <a:t>Sections and Interest Groups are communities interested in a particular statistical theory, methodology, or application that is sufficiently broad to represent active professional interests</a:t>
            </a:r>
          </a:p>
        </p:txBody>
      </p:sp>
      <p:sp>
        <p:nvSpPr>
          <p:cNvPr id="16387" name="Slide Number Placeholder 2">
            <a:extLst>
              <a:ext uri="{FF2B5EF4-FFF2-40B4-BE49-F238E27FC236}">
                <a16:creationId xmlns:a16="http://schemas.microsoft.com/office/drawing/2014/main" id="{068AB178-40D7-4747-9F02-B530BB8450B6}"/>
              </a:ext>
            </a:extLst>
          </p:cNvPr>
          <p:cNvSpPr>
            <a:spLocks noGrp="1"/>
          </p:cNvSpPr>
          <p:nvPr>
            <p:ph type="sldNum" sz="quarter" idx="4294967295"/>
          </p:nvPr>
        </p:nvSpPr>
        <p:spPr bwMode="auto">
          <a:xfrm>
            <a:off x="8153400" y="6324600"/>
            <a:ext cx="8382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004B8E"/>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rgbClr val="004B8E"/>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rgbClr val="004B8E"/>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rgbClr val="004B8E"/>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rgbClr val="004B8E"/>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rgbClr val="004B8E"/>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rgbClr val="004B8E"/>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rgbClr val="004B8E"/>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rgbClr val="004B8E"/>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t>  </a:t>
            </a:r>
            <a:fld id="{843C0FEC-1B06-A949-A67E-57F17E768AE2}" type="slidenum">
              <a:rPr lang="en-US" altLang="en-US"/>
              <a:pPr>
                <a:spcBef>
                  <a:spcPct val="0"/>
                </a:spcBef>
                <a:buFontTx/>
                <a:buNone/>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68D66BE-96BE-DB47-AE78-2D7467A5B7E2}"/>
              </a:ext>
            </a:extLst>
          </p:cNvPr>
          <p:cNvSpPr>
            <a:spLocks noGrp="1" noChangeArrowheads="1"/>
          </p:cNvSpPr>
          <p:nvPr>
            <p:ph type="title"/>
          </p:nvPr>
        </p:nvSpPr>
        <p:spPr/>
        <p:txBody>
          <a:bodyPr/>
          <a:lstStyle/>
          <a:p>
            <a:r>
              <a:rPr lang="en-US" altLang="en-US" b="1"/>
              <a:t>Section on Statistics in Imaging</a:t>
            </a:r>
            <a:endParaRPr lang="en-US" altLang="en-US"/>
          </a:p>
        </p:txBody>
      </p:sp>
      <p:sp>
        <p:nvSpPr>
          <p:cNvPr id="33795" name="Content Placeholder 2">
            <a:extLst>
              <a:ext uri="{FF2B5EF4-FFF2-40B4-BE49-F238E27FC236}">
                <a16:creationId xmlns:a16="http://schemas.microsoft.com/office/drawing/2014/main" id="{337533C3-F25B-5B4C-8B5C-071C0E5D5BAB}"/>
              </a:ext>
            </a:extLst>
          </p:cNvPr>
          <p:cNvSpPr>
            <a:spLocks noGrp="1" noChangeArrowheads="1"/>
          </p:cNvSpPr>
          <p:nvPr>
            <p:ph idx="1"/>
          </p:nvPr>
        </p:nvSpPr>
        <p:spPr/>
        <p:txBody>
          <a:bodyPr/>
          <a:lstStyle/>
          <a:p>
            <a:r>
              <a:rPr lang="en-US" altLang="en-US"/>
              <a:t>Provides networking opportunities for statisticians working in imaging science</a:t>
            </a:r>
          </a:p>
          <a:p>
            <a:r>
              <a:rPr lang="en-US" altLang="en-US"/>
              <a:t>Sponsors student paper competitions</a:t>
            </a:r>
          </a:p>
          <a:p>
            <a:r>
              <a:rPr lang="en-US" altLang="en-US"/>
              <a:t>Sponsors sessions at JSM and other conferences highlighting modern problems in statistical imaging science and in associated areas of application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098FD78-AC3C-2F42-9D48-8AC2ACD63877}"/>
              </a:ext>
            </a:extLst>
          </p:cNvPr>
          <p:cNvSpPr>
            <a:spLocks noGrp="1" noChangeArrowheads="1"/>
          </p:cNvSpPr>
          <p:nvPr>
            <p:ph type="title"/>
          </p:nvPr>
        </p:nvSpPr>
        <p:spPr/>
        <p:txBody>
          <a:bodyPr/>
          <a:lstStyle/>
          <a:p>
            <a:r>
              <a:rPr lang="en-US" altLang="en-US" b="1"/>
              <a:t>Section on Statistical Learning and Data Science</a:t>
            </a:r>
            <a:endParaRPr lang="en-US" altLang="en-US"/>
          </a:p>
        </p:txBody>
      </p:sp>
      <p:sp>
        <p:nvSpPr>
          <p:cNvPr id="34819" name="Content Placeholder 2">
            <a:extLst>
              <a:ext uri="{FF2B5EF4-FFF2-40B4-BE49-F238E27FC236}">
                <a16:creationId xmlns:a16="http://schemas.microsoft.com/office/drawing/2014/main" id="{7CD0F9B4-8686-8249-88CD-618768B3CFFA}"/>
              </a:ext>
            </a:extLst>
          </p:cNvPr>
          <p:cNvSpPr>
            <a:spLocks noGrp="1" noChangeArrowheads="1"/>
          </p:cNvSpPr>
          <p:nvPr>
            <p:ph idx="1"/>
          </p:nvPr>
        </p:nvSpPr>
        <p:spPr/>
        <p:txBody>
          <a:bodyPr/>
          <a:lstStyle/>
          <a:p>
            <a:r>
              <a:rPr lang="en-US" altLang="en-US"/>
              <a:t>Serves as the Association's focal point for Data Science and Statistical Learning issues</a:t>
            </a:r>
          </a:p>
          <a:p>
            <a:r>
              <a:rPr lang="en-US" altLang="en-US"/>
              <a:t>Creates forums for presentation and discussion of research in these fields</a:t>
            </a:r>
          </a:p>
          <a:p>
            <a:r>
              <a:rPr lang="en-US" altLang="en-US"/>
              <a:t>Builds cooperative relationships on behalf of the Association with other organizations that have interests in these fields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EBEDBA6-12C1-4545-A55C-82AF634B0DF6}"/>
              </a:ext>
            </a:extLst>
          </p:cNvPr>
          <p:cNvSpPr>
            <a:spLocks noGrp="1" noChangeArrowheads="1"/>
          </p:cNvSpPr>
          <p:nvPr>
            <p:ph type="title"/>
          </p:nvPr>
        </p:nvSpPr>
        <p:spPr/>
        <p:txBody>
          <a:bodyPr/>
          <a:lstStyle/>
          <a:p>
            <a:r>
              <a:rPr lang="en-US" altLang="en-US" b="1"/>
              <a:t>Lifetime Data Science Section</a:t>
            </a:r>
            <a:endParaRPr lang="en-US" altLang="en-US"/>
          </a:p>
        </p:txBody>
      </p:sp>
      <p:sp>
        <p:nvSpPr>
          <p:cNvPr id="35843" name="Content Placeholder 2">
            <a:extLst>
              <a:ext uri="{FF2B5EF4-FFF2-40B4-BE49-F238E27FC236}">
                <a16:creationId xmlns:a16="http://schemas.microsoft.com/office/drawing/2014/main" id="{9FF25482-B0E9-2240-92C6-194F3FD98FA0}"/>
              </a:ext>
            </a:extLst>
          </p:cNvPr>
          <p:cNvSpPr>
            <a:spLocks noGrp="1" noChangeArrowheads="1"/>
          </p:cNvSpPr>
          <p:nvPr>
            <p:ph idx="1"/>
          </p:nvPr>
        </p:nvSpPr>
        <p:spPr/>
        <p:txBody>
          <a:bodyPr/>
          <a:lstStyle/>
          <a:p>
            <a:r>
              <a:rPr lang="en-US" altLang="en-US"/>
              <a:t>Focuses on analysis of time-to-event data with censoring, truncation and competing risks</a:t>
            </a:r>
          </a:p>
          <a:p>
            <a:r>
              <a:rPr lang="en-US" altLang="en-US"/>
              <a:t>Interested in counting processes, multi-state, multiple or clustered events, and longitudinal biomarker histories, and quality-of-life models</a:t>
            </a:r>
          </a:p>
          <a:p>
            <a:r>
              <a:rPr lang="en-US" altLang="en-US"/>
              <a:t>Recognizes interdisciplinary research in areas such as finance, economics, imaging, engineering, genomics and genetics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A4B6E8E-3A20-A34B-8618-6A5BD264822D}"/>
              </a:ext>
            </a:extLst>
          </p:cNvPr>
          <p:cNvSpPr>
            <a:spLocks noGrp="1" noChangeArrowheads="1"/>
          </p:cNvSpPr>
          <p:nvPr>
            <p:ph type="title"/>
          </p:nvPr>
        </p:nvSpPr>
        <p:spPr/>
        <p:txBody>
          <a:bodyPr/>
          <a:lstStyle/>
          <a:p>
            <a:r>
              <a:rPr lang="en-US" altLang="en-US" b="1"/>
              <a:t>Section on Statistics in Marketing</a:t>
            </a:r>
            <a:endParaRPr lang="en-US" altLang="en-US"/>
          </a:p>
        </p:txBody>
      </p:sp>
      <p:sp>
        <p:nvSpPr>
          <p:cNvPr id="36867" name="Content Placeholder 2">
            <a:extLst>
              <a:ext uri="{FF2B5EF4-FFF2-40B4-BE49-F238E27FC236}">
                <a16:creationId xmlns:a16="http://schemas.microsoft.com/office/drawing/2014/main" id="{73B24CC0-1837-B344-A2E5-1E42C1D14312}"/>
              </a:ext>
            </a:extLst>
          </p:cNvPr>
          <p:cNvSpPr>
            <a:spLocks noGrp="1" noChangeArrowheads="1"/>
          </p:cNvSpPr>
          <p:nvPr>
            <p:ph idx="1"/>
          </p:nvPr>
        </p:nvSpPr>
        <p:spPr/>
        <p:txBody>
          <a:bodyPr/>
          <a:lstStyle/>
          <a:p>
            <a:r>
              <a:rPr lang="en-US" altLang="en-US" dirty="0"/>
              <a:t>Provides networking opportunities to discuss development and application of statistical methods in the marketing area</a:t>
            </a:r>
          </a:p>
          <a:p>
            <a:r>
              <a:rPr lang="en-US" altLang="en-US" dirty="0"/>
              <a:t>Provides opportunities to see state-of-the-art work involving statistics and marketing issues</a:t>
            </a:r>
          </a:p>
          <a:p>
            <a:r>
              <a:rPr lang="en-US" altLang="en-US" dirty="0"/>
              <a:t>Sponsors a doctoral dissertation award for applications of statistics in marketing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E47D185-36D3-AF4D-B5B3-7597ED8A5EE8}"/>
              </a:ext>
            </a:extLst>
          </p:cNvPr>
          <p:cNvSpPr>
            <a:spLocks noGrp="1" noChangeArrowheads="1"/>
          </p:cNvSpPr>
          <p:nvPr>
            <p:ph type="title"/>
          </p:nvPr>
        </p:nvSpPr>
        <p:spPr/>
        <p:txBody>
          <a:bodyPr/>
          <a:lstStyle/>
          <a:p>
            <a:r>
              <a:rPr lang="en-US" altLang="en-US" b="1"/>
              <a:t>Section on Medical Devices and Diagnostics</a:t>
            </a:r>
            <a:endParaRPr lang="en-US" altLang="en-US"/>
          </a:p>
        </p:txBody>
      </p:sp>
      <p:sp>
        <p:nvSpPr>
          <p:cNvPr id="37891" name="Content Placeholder 2">
            <a:extLst>
              <a:ext uri="{FF2B5EF4-FFF2-40B4-BE49-F238E27FC236}">
                <a16:creationId xmlns:a16="http://schemas.microsoft.com/office/drawing/2014/main" id="{9D2413C8-8672-5E4E-908D-EB6C361311EA}"/>
              </a:ext>
            </a:extLst>
          </p:cNvPr>
          <p:cNvSpPr>
            <a:spLocks noGrp="1" noChangeArrowheads="1"/>
          </p:cNvSpPr>
          <p:nvPr>
            <p:ph idx="1"/>
          </p:nvPr>
        </p:nvSpPr>
        <p:spPr/>
        <p:txBody>
          <a:bodyPr/>
          <a:lstStyle/>
          <a:p>
            <a:r>
              <a:rPr lang="en-US" altLang="en-US"/>
              <a:t>A strong community for statisticians collaborating in medical devices and diagnostics</a:t>
            </a:r>
          </a:p>
          <a:p>
            <a:r>
              <a:rPr lang="en-US" altLang="en-US"/>
              <a:t>Offers best and contributed paper awards at JSM and a mentoring program</a:t>
            </a:r>
          </a:p>
          <a:p>
            <a:r>
              <a:rPr lang="en-US" altLang="en-US"/>
              <a:t>Provides mechanisms to disseminate statistical innovations and best practices for clinical studies of medical devices and diagnostics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60D85B2-02AD-5F4A-907C-DAC70AAE7BEF}"/>
              </a:ext>
            </a:extLst>
          </p:cNvPr>
          <p:cNvSpPr>
            <a:spLocks noGrp="1" noChangeArrowheads="1"/>
          </p:cNvSpPr>
          <p:nvPr>
            <p:ph type="title"/>
          </p:nvPr>
        </p:nvSpPr>
        <p:spPr/>
        <p:txBody>
          <a:bodyPr/>
          <a:lstStyle/>
          <a:p>
            <a:r>
              <a:rPr lang="en-US" altLang="en-US" b="1" dirty="0"/>
              <a:t>Mental Health Statistics Section</a:t>
            </a:r>
            <a:endParaRPr lang="en-US" altLang="en-US" dirty="0"/>
          </a:p>
        </p:txBody>
      </p:sp>
      <p:sp>
        <p:nvSpPr>
          <p:cNvPr id="38915" name="Content Placeholder 2">
            <a:extLst>
              <a:ext uri="{FF2B5EF4-FFF2-40B4-BE49-F238E27FC236}">
                <a16:creationId xmlns:a16="http://schemas.microsoft.com/office/drawing/2014/main" id="{83A62219-866D-4241-8965-C1E124D26CB8}"/>
              </a:ext>
            </a:extLst>
          </p:cNvPr>
          <p:cNvSpPr>
            <a:spLocks noGrp="1" noChangeArrowheads="1"/>
          </p:cNvSpPr>
          <p:nvPr>
            <p:ph idx="1"/>
          </p:nvPr>
        </p:nvSpPr>
        <p:spPr/>
        <p:txBody>
          <a:bodyPr/>
          <a:lstStyle/>
          <a:p>
            <a:r>
              <a:rPr lang="en-US" altLang="en-US" dirty="0"/>
              <a:t>Provides a forum for individuals working across the broad field of statistical methods for mental health research, including psychology, psychiatry, neuroscience, medicine, and public health </a:t>
            </a:r>
          </a:p>
          <a:p>
            <a:r>
              <a:rPr lang="en-US" altLang="en-US" dirty="0"/>
              <a:t>Co-sponsors the Thomas R. </a:t>
            </a:r>
            <a:r>
              <a:rPr lang="en-US" altLang="en-US" dirty="0" err="1"/>
              <a:t>TenHave</a:t>
            </a:r>
            <a:r>
              <a:rPr lang="en-US" altLang="en-US" dirty="0"/>
              <a:t> Symposium on Statistics in Mental Health</a:t>
            </a:r>
          </a:p>
          <a:p>
            <a:r>
              <a:rPr lang="en-US" altLang="en-US" dirty="0"/>
              <a:t>Facilitates methodological research in areas including longitudinal data analysis, measurement, latent variables, causal inference and missing data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C678FA7-A558-284B-915F-F2E43A66BF8E}"/>
              </a:ext>
            </a:extLst>
          </p:cNvPr>
          <p:cNvSpPr>
            <a:spLocks noGrp="1" noChangeArrowheads="1"/>
          </p:cNvSpPr>
          <p:nvPr>
            <p:ph type="title"/>
          </p:nvPr>
        </p:nvSpPr>
        <p:spPr/>
        <p:txBody>
          <a:bodyPr/>
          <a:lstStyle/>
          <a:p>
            <a:r>
              <a:rPr lang="en-US" altLang="en-US" b="1"/>
              <a:t>Section on Nonparametric Statistics</a:t>
            </a:r>
            <a:endParaRPr lang="en-US" altLang="en-US"/>
          </a:p>
        </p:txBody>
      </p:sp>
      <p:sp>
        <p:nvSpPr>
          <p:cNvPr id="39939" name="Content Placeholder 2">
            <a:extLst>
              <a:ext uri="{FF2B5EF4-FFF2-40B4-BE49-F238E27FC236}">
                <a16:creationId xmlns:a16="http://schemas.microsoft.com/office/drawing/2014/main" id="{45024D3F-A824-7346-A698-3E8897C8DF33}"/>
              </a:ext>
            </a:extLst>
          </p:cNvPr>
          <p:cNvSpPr>
            <a:spLocks noGrp="1" noChangeArrowheads="1"/>
          </p:cNvSpPr>
          <p:nvPr>
            <p:ph idx="1"/>
          </p:nvPr>
        </p:nvSpPr>
        <p:spPr/>
        <p:txBody>
          <a:bodyPr/>
          <a:lstStyle/>
          <a:p>
            <a:r>
              <a:rPr lang="en-US" altLang="en-US" dirty="0"/>
              <a:t>Provides a stimulating environment to get engaged in modern nonparametric statistics in an integrated fashion</a:t>
            </a:r>
          </a:p>
          <a:p>
            <a:r>
              <a:rPr lang="en-US" altLang="en-US" dirty="0"/>
              <a:t>Co-sponsors conferences and workshops such as the International Society for Non-Parametric Statistics Conference and the Workshop on Nonparametric Statistics for Big Data</a:t>
            </a:r>
          </a:p>
          <a:p>
            <a:r>
              <a:rPr lang="en-US" altLang="en-US" dirty="0"/>
              <a:t>Sits at the nexus of theory and applications, in particular in the big data era; members represent research areas such as omics, neuroimaging, modern medicine, ranking/selection, machine learning, nonparametric Bayes, semiparametric/nonparametric survival analysis, data exploration/visualization or smoothing, function estimation, functional and longitudinal data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1414E10-E6DE-D947-AC81-22B2B683B667}"/>
              </a:ext>
            </a:extLst>
          </p:cNvPr>
          <p:cNvSpPr>
            <a:spLocks noGrp="1" noChangeArrowheads="1"/>
          </p:cNvSpPr>
          <p:nvPr>
            <p:ph type="title"/>
          </p:nvPr>
        </p:nvSpPr>
        <p:spPr/>
        <p:txBody>
          <a:bodyPr/>
          <a:lstStyle/>
          <a:p>
            <a:r>
              <a:rPr lang="en-US" altLang="en-US" b="1"/>
              <a:t>Section on Physical &amp; Engineering Sciences</a:t>
            </a:r>
            <a:endParaRPr lang="en-US" altLang="en-US"/>
          </a:p>
        </p:txBody>
      </p:sp>
      <p:sp>
        <p:nvSpPr>
          <p:cNvPr id="40963" name="Content Placeholder 2">
            <a:extLst>
              <a:ext uri="{FF2B5EF4-FFF2-40B4-BE49-F238E27FC236}">
                <a16:creationId xmlns:a16="http://schemas.microsoft.com/office/drawing/2014/main" id="{E4B1E9B9-AEC0-B249-9D9B-B02B8F378695}"/>
              </a:ext>
            </a:extLst>
          </p:cNvPr>
          <p:cNvSpPr>
            <a:spLocks noGrp="1" noChangeArrowheads="1"/>
          </p:cNvSpPr>
          <p:nvPr>
            <p:ph idx="1"/>
          </p:nvPr>
        </p:nvSpPr>
        <p:spPr/>
        <p:txBody>
          <a:bodyPr/>
          <a:lstStyle/>
          <a:p>
            <a:r>
              <a:rPr lang="en-US" altLang="en-US"/>
              <a:t>Provide opportunities to develop professional relationships among colleagues with interests in statistics for the physical and engineering sciences</a:t>
            </a:r>
          </a:p>
          <a:p>
            <a:r>
              <a:rPr lang="en-US" altLang="en-US"/>
              <a:t>Fosters the exchange of information among statisticians concerning statistical issues arising in the physical and engineering sciences</a:t>
            </a:r>
          </a:p>
          <a:p>
            <a:r>
              <a:rPr lang="en-US" altLang="en-US"/>
              <a:t>Sponsors events such as the Fall Technical Conference and the Spring Research Conference and associated Short Courses to promote ongoing professional development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FF1957C-D5B1-7049-BAC3-808C13E41C78}"/>
              </a:ext>
            </a:extLst>
          </p:cNvPr>
          <p:cNvSpPr>
            <a:spLocks noGrp="1" noChangeArrowheads="1"/>
          </p:cNvSpPr>
          <p:nvPr>
            <p:ph type="title"/>
          </p:nvPr>
        </p:nvSpPr>
        <p:spPr/>
        <p:txBody>
          <a:bodyPr/>
          <a:lstStyle/>
          <a:p>
            <a:r>
              <a:rPr lang="en-US" altLang="en-US" b="1"/>
              <a:t>Section for Statistical Programmers and Analysts</a:t>
            </a:r>
            <a:endParaRPr lang="en-US" altLang="en-US"/>
          </a:p>
        </p:txBody>
      </p:sp>
      <p:sp>
        <p:nvSpPr>
          <p:cNvPr id="41987" name="Content Placeholder 2">
            <a:extLst>
              <a:ext uri="{FF2B5EF4-FFF2-40B4-BE49-F238E27FC236}">
                <a16:creationId xmlns:a16="http://schemas.microsoft.com/office/drawing/2014/main" id="{1696F467-7410-4948-9400-EEEBCCC1E9BB}"/>
              </a:ext>
            </a:extLst>
          </p:cNvPr>
          <p:cNvSpPr>
            <a:spLocks noGrp="1" noChangeArrowheads="1"/>
          </p:cNvSpPr>
          <p:nvPr>
            <p:ph idx="1"/>
          </p:nvPr>
        </p:nvSpPr>
        <p:spPr/>
        <p:txBody>
          <a:bodyPr/>
          <a:lstStyle/>
          <a:p>
            <a:r>
              <a:rPr lang="en-US" altLang="en-US"/>
              <a:t>Provides networking opportunities to support each other regardless of business, stage of career, or geographic location</a:t>
            </a:r>
          </a:p>
          <a:p>
            <a:r>
              <a:rPr lang="en-US" altLang="en-US"/>
              <a:t>Provides a venue for statistical programmers to discuss interests, share experiences, knowledge and challenges, and to increase the awareness of their roles in the entire statistical and analytics community</a:t>
            </a:r>
          </a:p>
          <a:p>
            <a:r>
              <a:rPr lang="en-US" altLang="en-US"/>
              <a:t>Provides a conference grant for students and recent graduates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41FBEC4-16EB-8D4F-BDA9-E8DE2D9EB627}"/>
              </a:ext>
            </a:extLst>
          </p:cNvPr>
          <p:cNvSpPr>
            <a:spLocks noGrp="1" noChangeArrowheads="1"/>
          </p:cNvSpPr>
          <p:nvPr>
            <p:ph type="title"/>
          </p:nvPr>
        </p:nvSpPr>
        <p:spPr/>
        <p:txBody>
          <a:bodyPr/>
          <a:lstStyle/>
          <a:p>
            <a:r>
              <a:rPr lang="en-US" altLang="en-US" b="1"/>
              <a:t>Section on Quality and Productivity</a:t>
            </a:r>
            <a:endParaRPr lang="en-US" altLang="en-US"/>
          </a:p>
        </p:txBody>
      </p:sp>
      <p:sp>
        <p:nvSpPr>
          <p:cNvPr id="43011" name="Content Placeholder 2">
            <a:extLst>
              <a:ext uri="{FF2B5EF4-FFF2-40B4-BE49-F238E27FC236}">
                <a16:creationId xmlns:a16="http://schemas.microsoft.com/office/drawing/2014/main" id="{DA75EC3E-030F-CA45-B94B-1C8475B2480E}"/>
              </a:ext>
            </a:extLst>
          </p:cNvPr>
          <p:cNvSpPr>
            <a:spLocks noGrp="1" noChangeArrowheads="1"/>
          </p:cNvSpPr>
          <p:nvPr>
            <p:ph idx="1"/>
          </p:nvPr>
        </p:nvSpPr>
        <p:spPr/>
        <p:txBody>
          <a:bodyPr/>
          <a:lstStyle/>
          <a:p>
            <a:r>
              <a:rPr lang="en-US" altLang="en-US" dirty="0"/>
              <a:t>Offers opportunities to network with fellow statisticians interested in the development, teaching and application of statistical tools and statistical thinking for improving quality and productivity</a:t>
            </a:r>
          </a:p>
          <a:p>
            <a:r>
              <a:rPr lang="en-US" altLang="en-US" dirty="0"/>
              <a:t>Provides two Mary G. and Joseph </a:t>
            </a:r>
            <a:r>
              <a:rPr lang="en-US" altLang="en-US" dirty="0" err="1"/>
              <a:t>Natrella</a:t>
            </a:r>
            <a:r>
              <a:rPr lang="en-US" altLang="en-US" dirty="0"/>
              <a:t> scholarships annually to help students further their graduate education, sponsors and provides student scholarships to attend the Quality and Productivity Research Conference and sponsors the Gerald J. Hahn Q&amp;P Achievement Award</a:t>
            </a:r>
          </a:p>
          <a:p>
            <a:r>
              <a:rPr lang="en-US" altLang="en-US" dirty="0"/>
              <a:t>Provides opportunities for leadership and professional growth through volunteer and elected positions</a:t>
            </a:r>
          </a:p>
          <a:p>
            <a:r>
              <a:rPr lang="en-US" altLang="en-US" dirty="0"/>
              <a:t>Co-sponsors and hosts an invited session at the Fall Technical Conference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CD57F4E-07CF-DD47-9471-9E8B17A1C5EE}"/>
              </a:ext>
            </a:extLst>
          </p:cNvPr>
          <p:cNvSpPr>
            <a:spLocks noGrp="1" noChangeArrowheads="1"/>
          </p:cNvSpPr>
          <p:nvPr>
            <p:ph type="title"/>
          </p:nvPr>
        </p:nvSpPr>
        <p:spPr/>
        <p:txBody>
          <a:bodyPr/>
          <a:lstStyle/>
          <a:p>
            <a:pPr algn="ctr"/>
            <a:r>
              <a:rPr lang="en-US" altLang="en-US"/>
              <a:t>Section and Interest Group Member Benefits</a:t>
            </a:r>
          </a:p>
        </p:txBody>
      </p:sp>
      <p:sp>
        <p:nvSpPr>
          <p:cNvPr id="17411" name="Content Placeholder 2">
            <a:extLst>
              <a:ext uri="{FF2B5EF4-FFF2-40B4-BE49-F238E27FC236}">
                <a16:creationId xmlns:a16="http://schemas.microsoft.com/office/drawing/2014/main" id="{CFBEB0FF-F7EC-7A48-9AEA-54DE9DD0327F}"/>
              </a:ext>
            </a:extLst>
          </p:cNvPr>
          <p:cNvSpPr>
            <a:spLocks noGrp="1" noChangeArrowheads="1"/>
          </p:cNvSpPr>
          <p:nvPr>
            <p:ph idx="1"/>
          </p:nvPr>
        </p:nvSpPr>
        <p:spPr/>
        <p:txBody>
          <a:bodyPr/>
          <a:lstStyle/>
          <a:p>
            <a:r>
              <a:rPr lang="en-US" altLang="en-US"/>
              <a:t>Networking with members who have similar interests</a:t>
            </a:r>
          </a:p>
          <a:p>
            <a:pPr lvl="1"/>
            <a:r>
              <a:rPr lang="en-US" altLang="en-US"/>
              <a:t>Online discussions in dedicated ASA Community groups</a:t>
            </a:r>
          </a:p>
          <a:p>
            <a:pPr lvl="1"/>
            <a:r>
              <a:rPr lang="en-US" altLang="en-US"/>
              <a:t>In-person meetings at conference mixers</a:t>
            </a:r>
          </a:p>
          <a:p>
            <a:pPr lvl="1"/>
            <a:r>
              <a:rPr lang="en-US" altLang="en-US"/>
              <a:t>Mentoring programs</a:t>
            </a:r>
          </a:p>
          <a:p>
            <a:r>
              <a:rPr lang="en-US" altLang="en-US"/>
              <a:t>Keeping up-to-date in your area </a:t>
            </a:r>
          </a:p>
          <a:p>
            <a:pPr lvl="1"/>
            <a:r>
              <a:rPr lang="en-US" altLang="en-US"/>
              <a:t>Scientific program at the Joint Statistical Meetings (JSM)</a:t>
            </a:r>
          </a:p>
          <a:p>
            <a:pPr lvl="1"/>
            <a:r>
              <a:rPr lang="en-US" altLang="en-US"/>
              <a:t>Continuing education classes or webinars</a:t>
            </a:r>
          </a:p>
          <a:p>
            <a:pPr lvl="1"/>
            <a:r>
              <a:rPr lang="en-US" altLang="en-US"/>
              <a:t>Information on special interest conferences</a:t>
            </a:r>
          </a:p>
          <a:p>
            <a:r>
              <a:rPr lang="en-US" altLang="en-US"/>
              <a:t>Other benefits</a:t>
            </a:r>
          </a:p>
          <a:p>
            <a:pPr lvl="1"/>
            <a:r>
              <a:rPr lang="en-US" altLang="en-US"/>
              <a:t>Section newsletters</a:t>
            </a:r>
          </a:p>
          <a:p>
            <a:pPr lvl="1"/>
            <a:r>
              <a:rPr lang="en-US" altLang="en-US"/>
              <a:t>Best paper and poster awards at JSM</a:t>
            </a:r>
          </a:p>
          <a:p>
            <a:pPr lvl="1"/>
            <a:r>
              <a:rPr lang="en-US" altLang="en-US"/>
              <a:t>Leadership opportunities</a:t>
            </a:r>
          </a:p>
          <a:p>
            <a:pPr lvl="1"/>
            <a:r>
              <a:rPr lang="en-US" altLang="en-US"/>
              <a:t>Sponsored awards</a:t>
            </a:r>
          </a:p>
          <a:p>
            <a:pPr lvl="1"/>
            <a:r>
              <a:rPr lang="en-US" altLang="en-US"/>
              <a:t>Student competitions</a:t>
            </a:r>
          </a:p>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41FBEC4-16EB-8D4F-BDA9-E8DE2D9EB627}"/>
              </a:ext>
            </a:extLst>
          </p:cNvPr>
          <p:cNvSpPr>
            <a:spLocks noGrp="1" noChangeArrowheads="1"/>
          </p:cNvSpPr>
          <p:nvPr>
            <p:ph type="title"/>
          </p:nvPr>
        </p:nvSpPr>
        <p:spPr/>
        <p:txBody>
          <a:bodyPr/>
          <a:lstStyle/>
          <a:p>
            <a:r>
              <a:rPr lang="en-US" altLang="en-US" b="1" dirty="0"/>
              <a:t>Risk Analysis Section</a:t>
            </a:r>
            <a:endParaRPr lang="en-US" altLang="en-US" dirty="0"/>
          </a:p>
        </p:txBody>
      </p:sp>
      <p:sp>
        <p:nvSpPr>
          <p:cNvPr id="43011" name="Content Placeholder 2">
            <a:extLst>
              <a:ext uri="{FF2B5EF4-FFF2-40B4-BE49-F238E27FC236}">
                <a16:creationId xmlns:a16="http://schemas.microsoft.com/office/drawing/2014/main" id="{DA75EC3E-030F-CA45-B94B-1C8475B2480E}"/>
              </a:ext>
            </a:extLst>
          </p:cNvPr>
          <p:cNvSpPr>
            <a:spLocks noGrp="1" noChangeArrowheads="1"/>
          </p:cNvSpPr>
          <p:nvPr>
            <p:ph idx="1"/>
          </p:nvPr>
        </p:nvSpPr>
        <p:spPr/>
        <p:txBody>
          <a:bodyPr/>
          <a:lstStyle/>
          <a:p>
            <a:r>
              <a:rPr lang="en-US" altLang="en-US" dirty="0"/>
              <a:t>Studies and develops the methodology of risk assessment and risk analysis </a:t>
            </a:r>
          </a:p>
          <a:p>
            <a:r>
              <a:rPr lang="en-US" altLang="en-US" dirty="0"/>
              <a:t>Develops applications of risk methodology to various subject matter areas </a:t>
            </a:r>
          </a:p>
          <a:p>
            <a:r>
              <a:rPr lang="en-US" altLang="en-US" dirty="0"/>
              <a:t>Organizes sessions at meetings of the ASA</a:t>
            </a:r>
          </a:p>
          <a:p>
            <a:r>
              <a:rPr lang="en-US" altLang="en-US" dirty="0"/>
              <a:t>Conducts workshops, webinars, and symposia</a:t>
            </a:r>
          </a:p>
        </p:txBody>
      </p:sp>
    </p:spTree>
    <p:extLst>
      <p:ext uri="{BB962C8B-B14F-4D97-AF65-F5344CB8AC3E}">
        <p14:creationId xmlns:p14="http://schemas.microsoft.com/office/powerpoint/2010/main" val="525139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003D38F-6CF2-D844-86EC-44D8E92F0ECB}"/>
              </a:ext>
            </a:extLst>
          </p:cNvPr>
          <p:cNvSpPr>
            <a:spLocks noGrp="1" noChangeArrowheads="1"/>
          </p:cNvSpPr>
          <p:nvPr>
            <p:ph type="title"/>
          </p:nvPr>
        </p:nvSpPr>
        <p:spPr/>
        <p:txBody>
          <a:bodyPr/>
          <a:lstStyle/>
          <a:p>
            <a:r>
              <a:rPr lang="en-US" altLang="en-US" b="1"/>
              <a:t>Social Statistics Section</a:t>
            </a:r>
            <a:endParaRPr lang="en-US" altLang="en-US"/>
          </a:p>
        </p:txBody>
      </p:sp>
      <p:sp>
        <p:nvSpPr>
          <p:cNvPr id="44035" name="Content Placeholder 2">
            <a:extLst>
              <a:ext uri="{FF2B5EF4-FFF2-40B4-BE49-F238E27FC236}">
                <a16:creationId xmlns:a16="http://schemas.microsoft.com/office/drawing/2014/main" id="{2077D710-8E61-B647-BD01-430DADB8D0B6}"/>
              </a:ext>
            </a:extLst>
          </p:cNvPr>
          <p:cNvSpPr>
            <a:spLocks noGrp="1" noChangeArrowheads="1"/>
          </p:cNvSpPr>
          <p:nvPr>
            <p:ph idx="1"/>
          </p:nvPr>
        </p:nvSpPr>
        <p:spPr/>
        <p:txBody>
          <a:bodyPr/>
          <a:lstStyle/>
          <a:p>
            <a:r>
              <a:rPr lang="en-US" altLang="en-US"/>
              <a:t>Provides networking opportunities for statisticians in the social sciences</a:t>
            </a:r>
          </a:p>
          <a:p>
            <a:r>
              <a:rPr lang="en-US" altLang="en-US"/>
              <a:t>Co-sponsors the Jeanne E. Griffin Mentoring Award, the Wray Jackson Smith Scholarship, Roger Herriot Award, and Student Paper Awards</a:t>
            </a:r>
          </a:p>
          <a:p>
            <a:r>
              <a:rPr lang="en-US" altLang="en-US"/>
              <a:t>Sponsors workshops on cutting edge issues in the social sciences, such as the Adaptive Design Workshop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73CC01B-D110-0B42-B44A-BA2E71FC282D}"/>
              </a:ext>
            </a:extLst>
          </p:cNvPr>
          <p:cNvSpPr>
            <a:spLocks noGrp="1" noChangeArrowheads="1"/>
          </p:cNvSpPr>
          <p:nvPr>
            <p:ph type="title"/>
          </p:nvPr>
        </p:nvSpPr>
        <p:spPr/>
        <p:txBody>
          <a:bodyPr/>
          <a:lstStyle/>
          <a:p>
            <a:r>
              <a:rPr lang="en-US" altLang="en-US" b="1"/>
              <a:t>Statistics in Sports Section</a:t>
            </a:r>
            <a:endParaRPr lang="en-US" altLang="en-US"/>
          </a:p>
        </p:txBody>
      </p:sp>
      <p:sp>
        <p:nvSpPr>
          <p:cNvPr id="45059" name="Content Placeholder 2">
            <a:extLst>
              <a:ext uri="{FF2B5EF4-FFF2-40B4-BE49-F238E27FC236}">
                <a16:creationId xmlns:a16="http://schemas.microsoft.com/office/drawing/2014/main" id="{5E4C586E-B41A-8C49-BA87-2CE7CAA1D073}"/>
              </a:ext>
            </a:extLst>
          </p:cNvPr>
          <p:cNvSpPr>
            <a:spLocks noGrp="1" noChangeArrowheads="1"/>
          </p:cNvSpPr>
          <p:nvPr>
            <p:ph idx="1"/>
          </p:nvPr>
        </p:nvSpPr>
        <p:spPr/>
        <p:txBody>
          <a:bodyPr/>
          <a:lstStyle/>
          <a:p>
            <a:r>
              <a:rPr lang="en-US" altLang="en-US"/>
              <a:t>Promotes content in sports statistics as a main sponsor of paper and poster sessions at the Joint Statistical Meetings and co-sponsor of events such as the Cascadia Symposium on Statistics in Sports, the Carnegie Mellon Sports Analytics Conference, and the New England Symposium on Statistics in Sport (NESSIS)</a:t>
            </a:r>
          </a:p>
          <a:p>
            <a:r>
              <a:rPr lang="en-US" altLang="en-US"/>
              <a:t>Promotes publications that have content in sports statistics, especially the ASA-sponsored Journal of Quantitative Analysis in Sports</a:t>
            </a:r>
          </a:p>
          <a:p>
            <a:r>
              <a:rPr lang="en-US" altLang="en-US"/>
              <a:t>Increases the availability of information related to statistics in sports through the section’s website, and through the activities of the section’s officers and members in print and social media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B77DBDB-F035-764E-B8B4-94D45B39393F}"/>
              </a:ext>
            </a:extLst>
          </p:cNvPr>
          <p:cNvSpPr>
            <a:spLocks noGrp="1" noChangeArrowheads="1"/>
          </p:cNvSpPr>
          <p:nvPr>
            <p:ph type="title"/>
          </p:nvPr>
        </p:nvSpPr>
        <p:spPr/>
        <p:txBody>
          <a:bodyPr/>
          <a:lstStyle/>
          <a:p>
            <a:r>
              <a:rPr lang="en-US" altLang="en-US" b="1" dirty="0"/>
              <a:t>Survey Research Methods Section</a:t>
            </a:r>
            <a:endParaRPr lang="en-US" altLang="en-US" dirty="0"/>
          </a:p>
        </p:txBody>
      </p:sp>
      <p:sp>
        <p:nvSpPr>
          <p:cNvPr id="46083" name="Content Placeholder 2">
            <a:extLst>
              <a:ext uri="{FF2B5EF4-FFF2-40B4-BE49-F238E27FC236}">
                <a16:creationId xmlns:a16="http://schemas.microsoft.com/office/drawing/2014/main" id="{0BCF9756-5D6E-3B4E-B33A-58DAE36D26F5}"/>
              </a:ext>
            </a:extLst>
          </p:cNvPr>
          <p:cNvSpPr>
            <a:spLocks noGrp="1" noChangeArrowheads="1"/>
          </p:cNvSpPr>
          <p:nvPr>
            <p:ph idx="1"/>
          </p:nvPr>
        </p:nvSpPr>
        <p:spPr/>
        <p:txBody>
          <a:bodyPr/>
          <a:lstStyle/>
          <a:p>
            <a:r>
              <a:rPr lang="en-US" altLang="en-US" dirty="0"/>
              <a:t>Offers opportunities to network with fellow statisticians in the field of survey research</a:t>
            </a:r>
          </a:p>
          <a:p>
            <a:r>
              <a:rPr lang="en-US" altLang="en-US" dirty="0"/>
              <a:t>Recognizes outstanding graduate student research through the Edward C. Bryant Scholarship and the joint SRMS/GSS/SSS student paper competition, offers best poster awards and travel awards for students at JSM, and publishes free-of-charge on-line series for non-specialists </a:t>
            </a:r>
            <a:r>
              <a:rPr lang="en-US" altLang="en-US" i="1" dirty="0"/>
              <a:t>What is a Survey? </a:t>
            </a:r>
          </a:p>
          <a:p>
            <a:r>
              <a:rPr lang="en-US" altLang="en-US" dirty="0"/>
              <a:t>Promotes opportunities to learn more about novel, cutting-edge research in survey methodology through section activities, including a section-specific JSM proceedings page and free member access to the Journal of Survey Statistics and Methodology, an Oxford journal sponsored by ASA and AAPOR</a:t>
            </a:r>
          </a:p>
          <a:p>
            <a:r>
              <a:rPr lang="en-US" altLang="en-US" dirty="0"/>
              <a:t>Offers multiple webinars on state-of-the-art survey research methods each year, in addition to providing free member access to past recordings of AAPOR webinars on survey and public opinion research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42FE435-5099-DE42-BD1A-7AE7BBF7DE70}"/>
              </a:ext>
            </a:extLst>
          </p:cNvPr>
          <p:cNvSpPr>
            <a:spLocks noGrp="1" noChangeArrowheads="1"/>
          </p:cNvSpPr>
          <p:nvPr>
            <p:ph type="title"/>
          </p:nvPr>
        </p:nvSpPr>
        <p:spPr/>
        <p:txBody>
          <a:bodyPr/>
          <a:lstStyle/>
          <a:p>
            <a:r>
              <a:rPr lang="en-US" altLang="en-US" b="1"/>
              <a:t>Section on Teaching of Statistics in the Health Sciences</a:t>
            </a:r>
            <a:endParaRPr lang="en-US" altLang="en-US"/>
          </a:p>
        </p:txBody>
      </p:sp>
      <p:sp>
        <p:nvSpPr>
          <p:cNvPr id="47107" name="Content Placeholder 2">
            <a:extLst>
              <a:ext uri="{FF2B5EF4-FFF2-40B4-BE49-F238E27FC236}">
                <a16:creationId xmlns:a16="http://schemas.microsoft.com/office/drawing/2014/main" id="{A0B88B5F-7D2B-624F-91B5-A792F9D0C65D}"/>
              </a:ext>
            </a:extLst>
          </p:cNvPr>
          <p:cNvSpPr>
            <a:spLocks noGrp="1" noChangeArrowheads="1"/>
          </p:cNvSpPr>
          <p:nvPr>
            <p:ph idx="1"/>
          </p:nvPr>
        </p:nvSpPr>
        <p:spPr/>
        <p:txBody>
          <a:bodyPr/>
          <a:lstStyle/>
          <a:p>
            <a:r>
              <a:rPr lang="en-US" altLang="en-US" dirty="0"/>
              <a:t>Provides support and mentorship to teachers of statistics in the health sciences, especially those who are junior, isolated, or in need of resources</a:t>
            </a:r>
          </a:p>
          <a:p>
            <a:r>
              <a:rPr lang="en-US" altLang="en-US" dirty="0"/>
              <a:t>Promotes sharing of teaching materials through the TSHS Resources Portal, sponsors the Outstanding Teaching Award, the Young Investigator Award and the Distinguished Achievement Award</a:t>
            </a:r>
          </a:p>
          <a:p>
            <a:r>
              <a:rPr lang="en-US" altLang="en-US" dirty="0"/>
              <a:t>Offers access to leaders, researchers and innovators in the dissemination of modern resources, methods and best practices for the teaching of statistics in the health sciences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42FE435-5099-DE42-BD1A-7AE7BBF7DE70}"/>
              </a:ext>
            </a:extLst>
          </p:cNvPr>
          <p:cNvSpPr>
            <a:spLocks noGrp="1" noChangeArrowheads="1"/>
          </p:cNvSpPr>
          <p:nvPr>
            <p:ph type="title"/>
          </p:nvPr>
        </p:nvSpPr>
        <p:spPr/>
        <p:txBody>
          <a:bodyPr/>
          <a:lstStyle/>
          <a:p>
            <a:r>
              <a:rPr lang="en-US" altLang="en-US" b="1" dirty="0"/>
              <a:t>Text Analysis Section</a:t>
            </a:r>
            <a:endParaRPr lang="en-US" altLang="en-US" dirty="0"/>
          </a:p>
        </p:txBody>
      </p:sp>
      <p:sp>
        <p:nvSpPr>
          <p:cNvPr id="47107" name="Content Placeholder 2">
            <a:extLst>
              <a:ext uri="{FF2B5EF4-FFF2-40B4-BE49-F238E27FC236}">
                <a16:creationId xmlns:a16="http://schemas.microsoft.com/office/drawing/2014/main" id="{A0B88B5F-7D2B-624F-91B5-A792F9D0C65D}"/>
              </a:ext>
            </a:extLst>
          </p:cNvPr>
          <p:cNvSpPr>
            <a:spLocks noGrp="1" noChangeArrowheads="1"/>
          </p:cNvSpPr>
          <p:nvPr>
            <p:ph idx="1"/>
          </p:nvPr>
        </p:nvSpPr>
        <p:spPr/>
        <p:txBody>
          <a:bodyPr/>
          <a:lstStyle/>
          <a:p>
            <a:r>
              <a:rPr lang="en-US" altLang="en-US" dirty="0"/>
              <a:t>Conducts research into new methodology for text analysis, sentiment analysis, and related areas </a:t>
            </a:r>
          </a:p>
          <a:p>
            <a:r>
              <a:rPr lang="en-US" altLang="en-US" dirty="0"/>
              <a:t>Applies text analytics to high impact problems that benefit the world </a:t>
            </a:r>
          </a:p>
          <a:p>
            <a:r>
              <a:rPr lang="en-US" altLang="en-US" dirty="0"/>
              <a:t>Creates a community of scholarship of those who have an active interest in the areas of text analysis, text mining, natural language processing, and related areas of research at their intersection with statistics to teach best practices and to ensure ethical conduct in matters pertaining to text analysis</a:t>
            </a:r>
          </a:p>
          <a:p>
            <a:r>
              <a:rPr lang="en-US" altLang="en-US" dirty="0"/>
              <a:t>Increase awareness of statistical community in tools and methods of text analysis, promote text analysis as an integral part of modern statistics education, and involve statisticians in research in text analysis</a:t>
            </a:r>
          </a:p>
        </p:txBody>
      </p:sp>
    </p:spTree>
    <p:extLst>
      <p:ext uri="{BB962C8B-B14F-4D97-AF65-F5344CB8AC3E}">
        <p14:creationId xmlns:p14="http://schemas.microsoft.com/office/powerpoint/2010/main" val="319440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2283FFD-9AA7-4647-806D-32DDADFDB524}"/>
              </a:ext>
            </a:extLst>
          </p:cNvPr>
          <p:cNvSpPr>
            <a:spLocks noGrp="1" noChangeArrowheads="1"/>
          </p:cNvSpPr>
          <p:nvPr>
            <p:ph type="title"/>
          </p:nvPr>
        </p:nvSpPr>
        <p:spPr/>
        <p:txBody>
          <a:bodyPr/>
          <a:lstStyle/>
          <a:p>
            <a:r>
              <a:rPr lang="en-US" altLang="en-US" b="1"/>
              <a:t>Astrostatistics Interest Group </a:t>
            </a:r>
            <a:endParaRPr lang="en-US" altLang="en-US"/>
          </a:p>
        </p:txBody>
      </p:sp>
      <p:sp>
        <p:nvSpPr>
          <p:cNvPr id="51203" name="Content Placeholder 2">
            <a:extLst>
              <a:ext uri="{FF2B5EF4-FFF2-40B4-BE49-F238E27FC236}">
                <a16:creationId xmlns:a16="http://schemas.microsoft.com/office/drawing/2014/main" id="{4BBDB0B0-E612-4D4B-902D-98A4462A0AF3}"/>
              </a:ext>
            </a:extLst>
          </p:cNvPr>
          <p:cNvSpPr>
            <a:spLocks noGrp="1" noChangeArrowheads="1"/>
          </p:cNvSpPr>
          <p:nvPr>
            <p:ph idx="1"/>
          </p:nvPr>
        </p:nvSpPr>
        <p:spPr/>
        <p:txBody>
          <a:bodyPr/>
          <a:lstStyle/>
          <a:p>
            <a:r>
              <a:rPr lang="en-US" altLang="en-US" dirty="0"/>
              <a:t>Exposes statisticians to astronomy as a fruitful area of collaborative methodological development and educate them as to the abundant, diverse, and challenging quantitative problems faced by astronomers </a:t>
            </a:r>
          </a:p>
          <a:p>
            <a:r>
              <a:rPr lang="en-US" altLang="en-US" dirty="0"/>
              <a:t>Advertise and promote conferences, workshops, summer schools, and events at the intersection of astronomy, </a:t>
            </a:r>
            <a:r>
              <a:rPr lang="en-US" altLang="en-US" dirty="0" err="1"/>
              <a:t>astro</a:t>
            </a:r>
            <a:r>
              <a:rPr lang="en-US" altLang="en-US" dirty="0"/>
              <a:t>-particle physics, astrophysics, computer science, cosmology, solar physics, and statistics</a:t>
            </a:r>
          </a:p>
          <a:p>
            <a:r>
              <a:rPr lang="en-US" altLang="en-US" dirty="0"/>
              <a:t>Establish and maintain connections with related working groups in astronomy in the U.S. and internationally, such as with the International </a:t>
            </a:r>
            <a:r>
              <a:rPr lang="en-US" altLang="en-US" dirty="0" err="1"/>
              <a:t>Astrostatistics</a:t>
            </a:r>
            <a:r>
              <a:rPr lang="en-US" altLang="en-US" dirty="0"/>
              <a:t> Association (IAA), and including an affiliation with the </a:t>
            </a:r>
            <a:r>
              <a:rPr lang="en-US" altLang="en-US" dirty="0" err="1"/>
              <a:t>Astrostatistics</a:t>
            </a:r>
            <a:r>
              <a:rPr lang="en-US" altLang="en-US" dirty="0"/>
              <a:t> and </a:t>
            </a:r>
            <a:r>
              <a:rPr lang="en-US" altLang="en-US" dirty="0" err="1"/>
              <a:t>Astroinformatics</a:t>
            </a:r>
            <a:r>
              <a:rPr lang="en-US" altLang="en-US" dirty="0"/>
              <a:t> Portal (ASAIP)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2283FFD-9AA7-4647-806D-32DDADFDB524}"/>
              </a:ext>
            </a:extLst>
          </p:cNvPr>
          <p:cNvSpPr>
            <a:spLocks noGrp="1" noChangeArrowheads="1"/>
          </p:cNvSpPr>
          <p:nvPr>
            <p:ph type="title"/>
          </p:nvPr>
        </p:nvSpPr>
        <p:spPr/>
        <p:txBody>
          <a:bodyPr/>
          <a:lstStyle/>
          <a:p>
            <a:r>
              <a:rPr lang="en-US" altLang="en-US" b="1" dirty="0"/>
              <a:t>Statistical Auditing Interest Group </a:t>
            </a:r>
            <a:endParaRPr lang="en-US" altLang="en-US" dirty="0"/>
          </a:p>
        </p:txBody>
      </p:sp>
      <p:sp>
        <p:nvSpPr>
          <p:cNvPr id="51203" name="Content Placeholder 2">
            <a:extLst>
              <a:ext uri="{FF2B5EF4-FFF2-40B4-BE49-F238E27FC236}">
                <a16:creationId xmlns:a16="http://schemas.microsoft.com/office/drawing/2014/main" id="{4BBDB0B0-E612-4D4B-902D-98A4462A0AF3}"/>
              </a:ext>
            </a:extLst>
          </p:cNvPr>
          <p:cNvSpPr>
            <a:spLocks noGrp="1" noChangeArrowheads="1"/>
          </p:cNvSpPr>
          <p:nvPr>
            <p:ph idx="1"/>
          </p:nvPr>
        </p:nvSpPr>
        <p:spPr/>
        <p:txBody>
          <a:bodyPr/>
          <a:lstStyle/>
          <a:p>
            <a:r>
              <a:rPr lang="en-US" altLang="en-US" dirty="0"/>
              <a:t>To support data analysts, auditors, management consultants, statisticians, programmers, regulators, computer audit specialists, data scientists, tax professionals, etc. that use quantitative methods for auditing, compliance, quality, risk management, assurance, advisory, tax, or regulatory purposes. Supporting the above through collaboration, training, research, thought leadership, community, and publications</a:t>
            </a:r>
          </a:p>
          <a:p>
            <a:r>
              <a:rPr lang="en-US" altLang="en-US" dirty="0"/>
              <a:t>Serves the members through the development of continuing education and a venue to network with peers</a:t>
            </a:r>
          </a:p>
          <a:p>
            <a:r>
              <a:rPr lang="en-US" altLang="en-US" dirty="0"/>
              <a:t>Promotes the profession through activities such as collaborative events with other organizations, research, and prompting certification</a:t>
            </a:r>
          </a:p>
        </p:txBody>
      </p:sp>
    </p:spTree>
    <p:extLst>
      <p:ext uri="{BB962C8B-B14F-4D97-AF65-F5344CB8AC3E}">
        <p14:creationId xmlns:p14="http://schemas.microsoft.com/office/powerpoint/2010/main" val="649852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60085EC-7A41-F144-AFE9-496A368EBDCC}"/>
              </a:ext>
            </a:extLst>
          </p:cNvPr>
          <p:cNvSpPr>
            <a:spLocks noGrp="1" noChangeArrowheads="1"/>
          </p:cNvSpPr>
          <p:nvPr>
            <p:ph type="title"/>
          </p:nvPr>
        </p:nvSpPr>
        <p:spPr/>
        <p:txBody>
          <a:bodyPr/>
          <a:lstStyle/>
          <a:p>
            <a:r>
              <a:rPr lang="en-US" altLang="en-US" b="1"/>
              <a:t>Statistics in Business Analytics/Statistics Education Interest Group</a:t>
            </a:r>
            <a:endParaRPr lang="en-US" altLang="en-US"/>
          </a:p>
        </p:txBody>
      </p:sp>
      <p:sp>
        <p:nvSpPr>
          <p:cNvPr id="49155" name="Content Placeholder 2">
            <a:extLst>
              <a:ext uri="{FF2B5EF4-FFF2-40B4-BE49-F238E27FC236}">
                <a16:creationId xmlns:a16="http://schemas.microsoft.com/office/drawing/2014/main" id="{9FABB604-23D3-5F4F-97D7-DFECE7ECDF05}"/>
              </a:ext>
            </a:extLst>
          </p:cNvPr>
          <p:cNvSpPr>
            <a:spLocks noGrp="1" noChangeArrowheads="1"/>
          </p:cNvSpPr>
          <p:nvPr>
            <p:ph idx="1"/>
          </p:nvPr>
        </p:nvSpPr>
        <p:spPr/>
        <p:txBody>
          <a:bodyPr/>
          <a:lstStyle/>
          <a:p>
            <a:r>
              <a:rPr lang="en-US" altLang="en-US" dirty="0"/>
              <a:t>Develops the business statistics/analytics curriculum for the 21st century                       </a:t>
            </a:r>
          </a:p>
          <a:p>
            <a:r>
              <a:rPr lang="en-US" altLang="en-US" dirty="0"/>
              <a:t>Improves business statistics/analytics education to meet modern challenges                 </a:t>
            </a:r>
          </a:p>
          <a:p>
            <a:r>
              <a:rPr lang="en-US" altLang="en-US" dirty="0"/>
              <a:t>Improves the quality of instruction in teaching business statistics/analytics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C062301F-68F2-6245-B668-543C92CB9F30}"/>
              </a:ext>
            </a:extLst>
          </p:cNvPr>
          <p:cNvSpPr>
            <a:spLocks noGrp="1" noChangeArrowheads="1"/>
          </p:cNvSpPr>
          <p:nvPr>
            <p:ph type="title"/>
          </p:nvPr>
        </p:nvSpPr>
        <p:spPr/>
        <p:txBody>
          <a:bodyPr/>
          <a:lstStyle/>
          <a:p>
            <a:r>
              <a:rPr lang="en-US" altLang="en-US" b="1" dirty="0"/>
              <a:t>Forensic Statistics Interest Group</a:t>
            </a:r>
            <a:endParaRPr lang="en-US" altLang="en-US" dirty="0"/>
          </a:p>
        </p:txBody>
      </p:sp>
      <p:sp>
        <p:nvSpPr>
          <p:cNvPr id="53251" name="Content Placeholder 2">
            <a:extLst>
              <a:ext uri="{FF2B5EF4-FFF2-40B4-BE49-F238E27FC236}">
                <a16:creationId xmlns:a16="http://schemas.microsoft.com/office/drawing/2014/main" id="{58CCB1FC-A99B-6546-8896-6E58F30E2921}"/>
              </a:ext>
            </a:extLst>
          </p:cNvPr>
          <p:cNvSpPr>
            <a:spLocks noGrp="1" noChangeArrowheads="1"/>
          </p:cNvSpPr>
          <p:nvPr>
            <p:ph idx="1"/>
          </p:nvPr>
        </p:nvSpPr>
        <p:spPr/>
        <p:txBody>
          <a:bodyPr/>
          <a:lstStyle/>
          <a:p>
            <a:r>
              <a:rPr lang="en-US" altLang="en-US" dirty="0"/>
              <a:t>Open to anyone interested in applying their statistical knowledge to forensic science </a:t>
            </a:r>
          </a:p>
          <a:p>
            <a:r>
              <a:rPr lang="en-US" altLang="en-US" dirty="0"/>
              <a:t>Aims to promote best statistical practices within the field of forensic evidence analysis, interpretation, and presentation </a:t>
            </a:r>
          </a:p>
          <a:p>
            <a:r>
              <a:rPr lang="en-US" altLang="en-US" dirty="0"/>
              <a:t>Offers members the opportunity for networking and professional growth</a:t>
            </a:r>
          </a:p>
          <a:p>
            <a:r>
              <a:rPr lang="en-US" altLang="en-US" dirty="0"/>
              <a:t>Forensic applications include DNA, firearms, fingerprints, digital evidence, and many more</a:t>
            </a:r>
          </a:p>
        </p:txBody>
      </p:sp>
    </p:spTree>
    <p:extLst>
      <p:ext uri="{BB962C8B-B14F-4D97-AF65-F5344CB8AC3E}">
        <p14:creationId xmlns:p14="http://schemas.microsoft.com/office/powerpoint/2010/main" val="381179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1F93171-6D1C-084D-9678-9C910EC438A3}"/>
              </a:ext>
            </a:extLst>
          </p:cNvPr>
          <p:cNvSpPr>
            <a:spLocks noGrp="1" noChangeArrowheads="1"/>
          </p:cNvSpPr>
          <p:nvPr>
            <p:ph type="title"/>
          </p:nvPr>
        </p:nvSpPr>
        <p:spPr/>
        <p:txBody>
          <a:bodyPr/>
          <a:lstStyle/>
          <a:p>
            <a:pPr algn="ctr"/>
            <a:r>
              <a:rPr lang="en-US" altLang="en-US"/>
              <a:t>Differences between Sections and Interest Groups</a:t>
            </a:r>
          </a:p>
        </p:txBody>
      </p:sp>
      <p:sp>
        <p:nvSpPr>
          <p:cNvPr id="18435" name="Content Placeholder 2">
            <a:extLst>
              <a:ext uri="{FF2B5EF4-FFF2-40B4-BE49-F238E27FC236}">
                <a16:creationId xmlns:a16="http://schemas.microsoft.com/office/drawing/2014/main" id="{30D693C9-6F84-1447-9A96-EC69C4299B8A}"/>
              </a:ext>
            </a:extLst>
          </p:cNvPr>
          <p:cNvSpPr>
            <a:spLocks noGrp="1" noChangeArrowheads="1"/>
          </p:cNvSpPr>
          <p:nvPr>
            <p:ph idx="1"/>
          </p:nvPr>
        </p:nvSpPr>
        <p:spPr/>
        <p:txBody>
          <a:bodyPr/>
          <a:lstStyle/>
          <a:p>
            <a:r>
              <a:rPr lang="en-US" altLang="en-US" b="1" dirty="0"/>
              <a:t>Sections</a:t>
            </a:r>
            <a:r>
              <a:rPr lang="en-US" altLang="en-US" dirty="0"/>
              <a:t> </a:t>
            </a:r>
          </a:p>
          <a:p>
            <a:pPr lvl="1"/>
            <a:r>
              <a:rPr lang="en-US" altLang="en-US" dirty="0"/>
              <a:t>There are 30 Sections (latest established Fall 2023)</a:t>
            </a:r>
          </a:p>
          <a:p>
            <a:pPr lvl="1"/>
            <a:r>
              <a:rPr lang="en-US" altLang="en-US" dirty="0"/>
              <a:t>Member fees (ranging from $5 to $12 per year)</a:t>
            </a:r>
          </a:p>
          <a:p>
            <a:pPr lvl="1"/>
            <a:r>
              <a:rPr lang="en-US" altLang="en-US" dirty="0"/>
              <a:t>Formal charter with elected chairs and other officers</a:t>
            </a:r>
          </a:p>
          <a:p>
            <a:r>
              <a:rPr lang="en-US" altLang="en-US" b="1" dirty="0"/>
              <a:t>Interest Groups</a:t>
            </a:r>
          </a:p>
          <a:p>
            <a:pPr lvl="1"/>
            <a:r>
              <a:rPr lang="en-US" altLang="en-US" dirty="0"/>
              <a:t>There are 12 Interest Groups (latest established Summer 2024)</a:t>
            </a:r>
          </a:p>
          <a:p>
            <a:pPr lvl="1"/>
            <a:r>
              <a:rPr lang="en-US" altLang="en-US" dirty="0"/>
              <a:t>No member fees </a:t>
            </a:r>
          </a:p>
          <a:p>
            <a:pPr lvl="1"/>
            <a:r>
              <a:rPr lang="en-US" altLang="en-US" dirty="0"/>
              <a:t>Can include non-ASA members</a:t>
            </a:r>
          </a:p>
          <a:p>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C062301F-68F2-6245-B668-543C92CB9F30}"/>
              </a:ext>
            </a:extLst>
          </p:cNvPr>
          <p:cNvSpPr>
            <a:spLocks noGrp="1" noChangeArrowheads="1"/>
          </p:cNvSpPr>
          <p:nvPr>
            <p:ph type="title"/>
          </p:nvPr>
        </p:nvSpPr>
        <p:spPr/>
        <p:txBody>
          <a:bodyPr/>
          <a:lstStyle/>
          <a:p>
            <a:r>
              <a:rPr lang="en-US" altLang="en-US" b="1"/>
              <a:t>History of Statistics Interest Group</a:t>
            </a:r>
            <a:endParaRPr lang="en-US" altLang="en-US"/>
          </a:p>
        </p:txBody>
      </p:sp>
      <p:sp>
        <p:nvSpPr>
          <p:cNvPr id="53251" name="Content Placeholder 2">
            <a:extLst>
              <a:ext uri="{FF2B5EF4-FFF2-40B4-BE49-F238E27FC236}">
                <a16:creationId xmlns:a16="http://schemas.microsoft.com/office/drawing/2014/main" id="{58CCB1FC-A99B-6546-8896-6E58F30E2921}"/>
              </a:ext>
            </a:extLst>
          </p:cNvPr>
          <p:cNvSpPr>
            <a:spLocks noGrp="1" noChangeArrowheads="1"/>
          </p:cNvSpPr>
          <p:nvPr>
            <p:ph idx="1"/>
          </p:nvPr>
        </p:nvSpPr>
        <p:spPr/>
        <p:txBody>
          <a:bodyPr/>
          <a:lstStyle/>
          <a:p>
            <a:r>
              <a:rPr lang="en-US" altLang="en-US" dirty="0"/>
              <a:t>Brings together individuals and groups with an active interest in the history of statistics, and provides informational and educational resources to enhance the teaching of statistics and statistical concepts </a:t>
            </a:r>
          </a:p>
          <a:p>
            <a:r>
              <a:rPr lang="en-US" altLang="en-US" dirty="0"/>
              <a:t>Provides and promotes activities and events that increase awareness of the role of the history of statistics in the development of current statistical thought </a:t>
            </a:r>
          </a:p>
          <a:p>
            <a:r>
              <a:rPr lang="en-US" altLang="en-US" dirty="0"/>
              <a:t>To forge relationships and maintain connections with related groups in other statistical and mathematical societies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64D897E-8605-D94A-BEB0-FB5F91EEA646}"/>
              </a:ext>
            </a:extLst>
          </p:cNvPr>
          <p:cNvSpPr>
            <a:spLocks noGrp="1" noChangeArrowheads="1"/>
          </p:cNvSpPr>
          <p:nvPr>
            <p:ph type="title"/>
          </p:nvPr>
        </p:nvSpPr>
        <p:spPr/>
        <p:txBody>
          <a:bodyPr/>
          <a:lstStyle/>
          <a:p>
            <a:r>
              <a:rPr lang="en-US" altLang="en-US" b="1"/>
              <a:t>Statistics and Pharmacometrics Interest Group</a:t>
            </a:r>
            <a:endParaRPr lang="en-US" altLang="en-US"/>
          </a:p>
        </p:txBody>
      </p:sp>
      <p:sp>
        <p:nvSpPr>
          <p:cNvPr id="52227" name="Content Placeholder 2">
            <a:extLst>
              <a:ext uri="{FF2B5EF4-FFF2-40B4-BE49-F238E27FC236}">
                <a16:creationId xmlns:a16="http://schemas.microsoft.com/office/drawing/2014/main" id="{1286644D-CB8C-C046-A8FE-B5004574C547}"/>
              </a:ext>
            </a:extLst>
          </p:cNvPr>
          <p:cNvSpPr>
            <a:spLocks noGrp="1" noChangeArrowheads="1"/>
          </p:cNvSpPr>
          <p:nvPr>
            <p:ph idx="1"/>
          </p:nvPr>
        </p:nvSpPr>
        <p:spPr/>
        <p:txBody>
          <a:bodyPr/>
          <a:lstStyle/>
          <a:p>
            <a:r>
              <a:rPr lang="en-US" altLang="en-US"/>
              <a:t>Provides a venue for encouraging collaboration between pharmacometricians and statisticians</a:t>
            </a:r>
          </a:p>
          <a:p>
            <a:r>
              <a:rPr lang="en-US" altLang="en-US"/>
              <a:t>Offers opportunities to discuss and develop pharmacometrics methodology and share code</a:t>
            </a:r>
          </a:p>
          <a:p>
            <a:r>
              <a:rPr lang="en-US" altLang="en-US"/>
              <a:t>Promotes innovative approaches to model informed drug development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64D897E-8605-D94A-BEB0-FB5F91EEA646}"/>
              </a:ext>
            </a:extLst>
          </p:cNvPr>
          <p:cNvSpPr>
            <a:spLocks noGrp="1" noChangeArrowheads="1"/>
          </p:cNvSpPr>
          <p:nvPr>
            <p:ph type="title"/>
          </p:nvPr>
        </p:nvSpPr>
        <p:spPr/>
        <p:txBody>
          <a:bodyPr/>
          <a:lstStyle/>
          <a:p>
            <a:r>
              <a:rPr lang="en-US" altLang="en-US" b="1" dirty="0"/>
              <a:t>Privacy and Confidentiality Interest Group</a:t>
            </a:r>
            <a:endParaRPr lang="en-US" altLang="en-US" dirty="0"/>
          </a:p>
        </p:txBody>
      </p:sp>
      <p:sp>
        <p:nvSpPr>
          <p:cNvPr id="52227" name="Content Placeholder 2">
            <a:extLst>
              <a:ext uri="{FF2B5EF4-FFF2-40B4-BE49-F238E27FC236}">
                <a16:creationId xmlns:a16="http://schemas.microsoft.com/office/drawing/2014/main" id="{1286644D-CB8C-C046-A8FE-B5004574C547}"/>
              </a:ext>
            </a:extLst>
          </p:cNvPr>
          <p:cNvSpPr>
            <a:spLocks noGrp="1" noChangeArrowheads="1"/>
          </p:cNvSpPr>
          <p:nvPr>
            <p:ph idx="1"/>
          </p:nvPr>
        </p:nvSpPr>
        <p:spPr/>
        <p:txBody>
          <a:bodyPr/>
          <a:lstStyle/>
          <a:p>
            <a:r>
              <a:rPr lang="en-US" altLang="en-US" dirty="0"/>
              <a:t>Exposes statisticians and others to privacy and confidentiality as a fruitful area of collaborative methodological development and introduces them to the abundant, diverse, and challenging problems in privacy and confidentiality. </a:t>
            </a:r>
          </a:p>
          <a:p>
            <a:r>
              <a:rPr lang="en-US" altLang="en-US" dirty="0"/>
              <a:t>Promotes training in methodology for privacy and confidentiality as a key component of modern statistical application, and best practices including equity and policy</a:t>
            </a:r>
          </a:p>
          <a:p>
            <a:r>
              <a:rPr lang="en-US" altLang="en-US" dirty="0"/>
              <a:t>Advertises and promote conferences, workshops, and other opportunities that intersect privacy and confidentiality with statistics and data science</a:t>
            </a:r>
          </a:p>
          <a:p>
            <a:r>
              <a:rPr lang="en-US" altLang="en-US" dirty="0"/>
              <a:t>Establishes and maintains connections with related sections and committees within ASA, as well as external groups working in related fields that intersect with privacy</a:t>
            </a:r>
          </a:p>
        </p:txBody>
      </p:sp>
    </p:spTree>
    <p:extLst>
      <p:ext uri="{BB962C8B-B14F-4D97-AF65-F5344CB8AC3E}">
        <p14:creationId xmlns:p14="http://schemas.microsoft.com/office/powerpoint/2010/main" val="64440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64D897E-8605-D94A-BEB0-FB5F91EEA646}"/>
              </a:ext>
            </a:extLst>
          </p:cNvPr>
          <p:cNvSpPr>
            <a:spLocks noGrp="1" noChangeArrowheads="1"/>
          </p:cNvSpPr>
          <p:nvPr>
            <p:ph type="title"/>
          </p:nvPr>
        </p:nvSpPr>
        <p:spPr/>
        <p:txBody>
          <a:bodyPr/>
          <a:lstStyle/>
          <a:p>
            <a:r>
              <a:rPr lang="en-US" altLang="en-US" b="1" dirty="0"/>
              <a:t>Record Linkage Interest Group</a:t>
            </a:r>
            <a:endParaRPr lang="en-US" altLang="en-US" dirty="0"/>
          </a:p>
        </p:txBody>
      </p:sp>
      <p:sp>
        <p:nvSpPr>
          <p:cNvPr id="52227" name="Content Placeholder 2">
            <a:extLst>
              <a:ext uri="{FF2B5EF4-FFF2-40B4-BE49-F238E27FC236}">
                <a16:creationId xmlns:a16="http://schemas.microsoft.com/office/drawing/2014/main" id="{1286644D-CB8C-C046-A8FE-B5004574C547}"/>
              </a:ext>
            </a:extLst>
          </p:cNvPr>
          <p:cNvSpPr>
            <a:spLocks noGrp="1" noChangeArrowheads="1"/>
          </p:cNvSpPr>
          <p:nvPr>
            <p:ph idx="1"/>
          </p:nvPr>
        </p:nvSpPr>
        <p:spPr/>
        <p:txBody>
          <a:bodyPr/>
          <a:lstStyle/>
          <a:p>
            <a:r>
              <a:rPr lang="en-US" altLang="en-US" dirty="0"/>
              <a:t>Brings together individuals interested in deterministic and probabilistic record linkage, entity resolution, data fusion, and statistical matching</a:t>
            </a:r>
          </a:p>
          <a:p>
            <a:r>
              <a:rPr lang="en-US" altLang="en-US" dirty="0"/>
              <a:t>Exposes statisticians to Record Linkage as a fruitful area of collaborative methodological development and educates them as to the abundant, diverse, and challenging quantitative problems faced by those involved with Record Linkage</a:t>
            </a:r>
          </a:p>
          <a:p>
            <a:r>
              <a:rPr lang="en-US" altLang="en-US" dirty="0"/>
              <a:t>Advertises and promotes conferences, workshops, summer schools, and events at the intersection of Record Linkage and its related areas and statistics</a:t>
            </a:r>
          </a:p>
          <a:p>
            <a:r>
              <a:rPr lang="en-US" altLang="en-US" dirty="0"/>
              <a:t>Promotes innovative approaches to Record Linkage and the evaluation of Record Linkage operations and methods</a:t>
            </a:r>
          </a:p>
        </p:txBody>
      </p:sp>
    </p:spTree>
    <p:extLst>
      <p:ext uri="{BB962C8B-B14F-4D97-AF65-F5344CB8AC3E}">
        <p14:creationId xmlns:p14="http://schemas.microsoft.com/office/powerpoint/2010/main" val="1360963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1457006-AB41-1141-8DC5-20A530AB7C62}"/>
              </a:ext>
            </a:extLst>
          </p:cNvPr>
          <p:cNvSpPr>
            <a:spLocks noGrp="1" noChangeArrowheads="1"/>
          </p:cNvSpPr>
          <p:nvPr>
            <p:ph type="title"/>
          </p:nvPr>
        </p:nvSpPr>
        <p:spPr/>
        <p:txBody>
          <a:bodyPr/>
          <a:lstStyle/>
          <a:p>
            <a:r>
              <a:rPr lang="en-US" altLang="en-US" b="1"/>
              <a:t>Transportation Statistics Interest Group</a:t>
            </a:r>
            <a:endParaRPr lang="en-US" altLang="en-US"/>
          </a:p>
        </p:txBody>
      </p:sp>
      <p:sp>
        <p:nvSpPr>
          <p:cNvPr id="48131" name="Content Placeholder 2">
            <a:extLst>
              <a:ext uri="{FF2B5EF4-FFF2-40B4-BE49-F238E27FC236}">
                <a16:creationId xmlns:a16="http://schemas.microsoft.com/office/drawing/2014/main" id="{A83F6FDD-32A5-7846-97B3-A4804AB2D105}"/>
              </a:ext>
            </a:extLst>
          </p:cNvPr>
          <p:cNvSpPr>
            <a:spLocks noGrp="1" noChangeArrowheads="1"/>
          </p:cNvSpPr>
          <p:nvPr>
            <p:ph idx="1"/>
          </p:nvPr>
        </p:nvSpPr>
        <p:spPr/>
        <p:txBody>
          <a:bodyPr/>
          <a:lstStyle/>
          <a:p>
            <a:r>
              <a:rPr lang="en-US" altLang="en-US"/>
              <a:t>Provides opportunities to network with fellow statisticians in fields of transportation statistics</a:t>
            </a:r>
          </a:p>
          <a:p>
            <a:r>
              <a:rPr lang="en-US" altLang="en-US"/>
              <a:t>Offers low cost/free webinars and short courses, co-sponsors conferences, and organizes in-person meetings at both JSM and the Transportation Board Annual Meeting</a:t>
            </a:r>
          </a:p>
          <a:p>
            <a:r>
              <a:rPr lang="en-US" altLang="en-US"/>
              <a:t>Promotes connections with the Transportation Research Board of National Academies, Institute of Transportation Engineers, American Statistical Association, and a broad range of government and industry institutes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2C092B3-5329-204D-B4B3-567C4B84ED98}"/>
              </a:ext>
            </a:extLst>
          </p:cNvPr>
          <p:cNvSpPr>
            <a:spLocks noGrp="1" noChangeArrowheads="1"/>
          </p:cNvSpPr>
          <p:nvPr>
            <p:ph type="title"/>
          </p:nvPr>
        </p:nvSpPr>
        <p:spPr>
          <a:xfrm>
            <a:off x="304800" y="228600"/>
            <a:ext cx="8610600" cy="1143000"/>
          </a:xfrm>
        </p:spPr>
        <p:txBody>
          <a:bodyPr/>
          <a:lstStyle/>
          <a:p>
            <a:r>
              <a:rPr lang="en-US" altLang="en-US" b="1" dirty="0"/>
              <a:t>Uncertainty Quantification in Complex Systems Interest Group</a:t>
            </a:r>
            <a:endParaRPr lang="en-US" altLang="en-US" dirty="0"/>
          </a:p>
        </p:txBody>
      </p:sp>
      <p:sp>
        <p:nvSpPr>
          <p:cNvPr id="50179" name="Content Placeholder 2">
            <a:extLst>
              <a:ext uri="{FF2B5EF4-FFF2-40B4-BE49-F238E27FC236}">
                <a16:creationId xmlns:a16="http://schemas.microsoft.com/office/drawing/2014/main" id="{1C6D16AA-1F2E-B446-A55C-28ACC81C97C9}"/>
              </a:ext>
            </a:extLst>
          </p:cNvPr>
          <p:cNvSpPr>
            <a:spLocks noGrp="1" noChangeArrowheads="1"/>
          </p:cNvSpPr>
          <p:nvPr>
            <p:ph idx="1"/>
          </p:nvPr>
        </p:nvSpPr>
        <p:spPr>
          <a:xfrm>
            <a:off x="304800" y="1447800"/>
            <a:ext cx="8610600" cy="4648200"/>
          </a:xfrm>
        </p:spPr>
        <p:txBody>
          <a:bodyPr/>
          <a:lstStyle/>
          <a:p>
            <a:r>
              <a:rPr lang="en-US" altLang="en-US" dirty="0"/>
              <a:t>Promotes the ASA-SIAM Journal on Uncertainty Quantification</a:t>
            </a:r>
          </a:p>
          <a:p>
            <a:r>
              <a:rPr lang="en-US" altLang="en-US" dirty="0"/>
              <a:t>Co-organizes multidisciplinary conferences, such as the SIAM Conference on Uncertainty Quantification</a:t>
            </a:r>
          </a:p>
          <a:p>
            <a:r>
              <a:rPr lang="en-US" altLang="en-US" dirty="0"/>
              <a:t>Provides sessions at interdisciplinary conferences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1F93171-6D1C-084D-9678-9C910EC438A3}"/>
              </a:ext>
            </a:extLst>
          </p:cNvPr>
          <p:cNvSpPr>
            <a:spLocks noGrp="1" noChangeArrowheads="1"/>
          </p:cNvSpPr>
          <p:nvPr>
            <p:ph type="title"/>
          </p:nvPr>
        </p:nvSpPr>
        <p:spPr>
          <a:xfrm>
            <a:off x="304800" y="152400"/>
            <a:ext cx="8610600" cy="457200"/>
          </a:xfrm>
        </p:spPr>
        <p:txBody>
          <a:bodyPr/>
          <a:lstStyle/>
          <a:p>
            <a:pPr algn="ctr"/>
            <a:r>
              <a:rPr lang="en-US" altLang="en-US" dirty="0"/>
              <a:t>Sections (with year established)</a:t>
            </a:r>
          </a:p>
        </p:txBody>
      </p:sp>
      <p:sp>
        <p:nvSpPr>
          <p:cNvPr id="18435" name="Content Placeholder 2">
            <a:extLst>
              <a:ext uri="{FF2B5EF4-FFF2-40B4-BE49-F238E27FC236}">
                <a16:creationId xmlns:a16="http://schemas.microsoft.com/office/drawing/2014/main" id="{30D693C9-6F84-1447-9A96-EC69C4299B8A}"/>
              </a:ext>
            </a:extLst>
          </p:cNvPr>
          <p:cNvSpPr>
            <a:spLocks noGrp="1" noChangeArrowheads="1"/>
          </p:cNvSpPr>
          <p:nvPr>
            <p:ph idx="1"/>
          </p:nvPr>
        </p:nvSpPr>
        <p:spPr>
          <a:xfrm>
            <a:off x="850232" y="685800"/>
            <a:ext cx="8598568" cy="6172200"/>
          </a:xfrm>
        </p:spPr>
        <p:txBody>
          <a:bodyPr/>
          <a:lstStyle/>
          <a:p>
            <a:pPr marL="0" indent="0">
              <a:buNone/>
            </a:pPr>
            <a:r>
              <a:rPr lang="en-US" altLang="en-US" sz="1100" dirty="0"/>
              <a:t>Bayesian Statistical Science (est. 1992)</a:t>
            </a:r>
          </a:p>
          <a:p>
            <a:pPr marL="0" indent="0">
              <a:buNone/>
            </a:pPr>
            <a:r>
              <a:rPr lang="en-US" altLang="en-US" sz="1100" dirty="0"/>
              <a:t>Biometrics (est. 1938)</a:t>
            </a:r>
          </a:p>
          <a:p>
            <a:pPr marL="0" indent="0">
              <a:buNone/>
            </a:pPr>
            <a:r>
              <a:rPr lang="en-US" altLang="en-US" sz="1100" dirty="0"/>
              <a:t>Biopharmaceutical (est. 1981)</a:t>
            </a:r>
          </a:p>
          <a:p>
            <a:pPr marL="0" indent="0">
              <a:buNone/>
            </a:pPr>
            <a:r>
              <a:rPr lang="en-US" altLang="en-US" sz="1100" dirty="0"/>
              <a:t>Business and Economic Statistics (est. 1950)</a:t>
            </a:r>
          </a:p>
          <a:p>
            <a:pPr marL="0" indent="0">
              <a:buNone/>
            </a:pPr>
            <a:r>
              <a:rPr lang="en-US" altLang="en-US" sz="1100" dirty="0"/>
              <a:t>Statistical Computing (est. 1972)</a:t>
            </a:r>
          </a:p>
          <a:p>
            <a:pPr marL="0" indent="0">
              <a:buNone/>
            </a:pPr>
            <a:r>
              <a:rPr lang="en-US" altLang="en-US" sz="1100" dirty="0"/>
              <a:t>Statistical Consulting (est. 1991)</a:t>
            </a:r>
          </a:p>
          <a:p>
            <a:pPr marL="0" indent="0">
              <a:buNone/>
            </a:pPr>
            <a:r>
              <a:rPr lang="en-US" altLang="en-US" sz="1100" dirty="0"/>
              <a:t>Statistics and Data Science Education (est. 1948)</a:t>
            </a:r>
          </a:p>
          <a:p>
            <a:pPr marL="0" indent="0">
              <a:buNone/>
            </a:pPr>
            <a:r>
              <a:rPr lang="en-US" altLang="en-US" sz="1100" dirty="0"/>
              <a:t>Statistics in Defense and National Security (est. 2004)</a:t>
            </a:r>
          </a:p>
          <a:p>
            <a:pPr marL="0" indent="0">
              <a:buNone/>
            </a:pPr>
            <a:r>
              <a:rPr lang="en-US" altLang="en-US" sz="1100" dirty="0"/>
              <a:t>Statistics and the Environment (est. 1990)</a:t>
            </a:r>
          </a:p>
          <a:p>
            <a:pPr marL="0" indent="0">
              <a:buNone/>
            </a:pPr>
            <a:r>
              <a:rPr lang="en-US" altLang="en-US" sz="1100" dirty="0"/>
              <a:t>Statistics in Epidemiology (est. 1992)</a:t>
            </a:r>
          </a:p>
          <a:p>
            <a:pPr marL="0" indent="0">
              <a:buNone/>
            </a:pPr>
            <a:r>
              <a:rPr lang="en-US" altLang="en-US" sz="1100" dirty="0"/>
              <a:t>Statistics in Genomics and Genetics (est. 2015)</a:t>
            </a:r>
          </a:p>
          <a:p>
            <a:pPr marL="0" indent="0">
              <a:buNone/>
            </a:pPr>
            <a:r>
              <a:rPr lang="en-US" altLang="en-US" sz="1100" dirty="0"/>
              <a:t>Government Statistics (est. 1988)</a:t>
            </a:r>
          </a:p>
          <a:p>
            <a:pPr marL="0" indent="0">
              <a:buNone/>
            </a:pPr>
            <a:r>
              <a:rPr lang="en-US" altLang="en-US" sz="1100" dirty="0"/>
              <a:t>Statistical Graphics (est. 1985)</a:t>
            </a:r>
          </a:p>
          <a:p>
            <a:pPr marL="0" indent="0">
              <a:buNone/>
            </a:pPr>
            <a:r>
              <a:rPr lang="en-US" altLang="en-US" sz="1100" dirty="0"/>
              <a:t>Health Policy Statistics (est. 1994)</a:t>
            </a:r>
          </a:p>
          <a:p>
            <a:pPr marL="0" indent="0">
              <a:buNone/>
            </a:pPr>
            <a:r>
              <a:rPr lang="en-US" altLang="en-US" sz="1100" dirty="0"/>
              <a:t>Statistics in Imaging (est. 2012)</a:t>
            </a:r>
          </a:p>
          <a:p>
            <a:pPr marL="0" indent="0">
              <a:buNone/>
            </a:pPr>
            <a:r>
              <a:rPr lang="en-US" altLang="en-US" sz="1100" dirty="0"/>
              <a:t>Statistical Learning and Data Science (est. 2009)</a:t>
            </a:r>
          </a:p>
          <a:p>
            <a:pPr marL="0" indent="0">
              <a:buNone/>
            </a:pPr>
            <a:r>
              <a:rPr lang="en-US" altLang="en-US" sz="1100" dirty="0"/>
              <a:t>Lifetime Data Science Section (est. 2019)</a:t>
            </a:r>
          </a:p>
          <a:p>
            <a:pPr marL="0" indent="0">
              <a:buNone/>
            </a:pPr>
            <a:r>
              <a:rPr lang="en-US" altLang="en-US" sz="1100" dirty="0"/>
              <a:t>Statistics in Marketing (est. 1991) </a:t>
            </a:r>
          </a:p>
          <a:p>
            <a:pPr marL="0" indent="0">
              <a:buNone/>
            </a:pPr>
            <a:r>
              <a:rPr lang="en-US" altLang="en-US" sz="1100" dirty="0"/>
              <a:t>Medical Devices and Diagnostics (est. 2014)</a:t>
            </a:r>
          </a:p>
          <a:p>
            <a:pPr marL="0" indent="0">
              <a:buNone/>
            </a:pPr>
            <a:r>
              <a:rPr lang="en-US" altLang="en-US" sz="1100" dirty="0"/>
              <a:t>Mental Health Statistics (est. 2013)</a:t>
            </a:r>
          </a:p>
          <a:p>
            <a:pPr marL="0" indent="0">
              <a:buNone/>
            </a:pPr>
            <a:r>
              <a:rPr lang="en-US" altLang="en-US" sz="1100" dirty="0"/>
              <a:t>Nonparametric (est. 1999)</a:t>
            </a:r>
          </a:p>
          <a:p>
            <a:pPr marL="0" indent="0">
              <a:buNone/>
            </a:pPr>
            <a:r>
              <a:rPr lang="en-US" altLang="en-US" sz="1100" dirty="0"/>
              <a:t>Physical and Engineering Sciences (est. 1954)</a:t>
            </a:r>
          </a:p>
          <a:p>
            <a:pPr marL="0" indent="0">
              <a:buNone/>
            </a:pPr>
            <a:r>
              <a:rPr lang="en-US" altLang="en-US" sz="1100" dirty="0"/>
              <a:t>Statistical Programmers and Analysts (est. 2009)</a:t>
            </a:r>
          </a:p>
          <a:p>
            <a:pPr marL="0" indent="0">
              <a:buNone/>
            </a:pPr>
            <a:r>
              <a:rPr lang="en-US" altLang="en-US" sz="1100" dirty="0"/>
              <a:t>Quality and Productivity (est. 1989)</a:t>
            </a:r>
          </a:p>
          <a:p>
            <a:pPr marL="0" indent="0">
              <a:buNone/>
            </a:pPr>
            <a:r>
              <a:rPr lang="en-US" altLang="en-US" sz="1100" dirty="0"/>
              <a:t>Risk Analysis (est. 1994)</a:t>
            </a:r>
          </a:p>
          <a:p>
            <a:pPr marL="0" indent="0">
              <a:buNone/>
            </a:pPr>
            <a:r>
              <a:rPr lang="en-US" altLang="en-US" sz="1100" dirty="0"/>
              <a:t>Social Statistics (est. 1953)</a:t>
            </a:r>
          </a:p>
          <a:p>
            <a:pPr marL="0" indent="0">
              <a:buNone/>
            </a:pPr>
            <a:r>
              <a:rPr lang="en-US" altLang="en-US" sz="1100" dirty="0"/>
              <a:t>Statistics in Sports (est. 1992)</a:t>
            </a:r>
          </a:p>
          <a:p>
            <a:pPr marL="0" indent="0">
              <a:buNone/>
            </a:pPr>
            <a:r>
              <a:rPr lang="en-US" altLang="en-US" sz="1100" dirty="0"/>
              <a:t>Survey Research Methods (est. 1978)</a:t>
            </a:r>
          </a:p>
          <a:p>
            <a:pPr marL="0" indent="0">
              <a:buNone/>
            </a:pPr>
            <a:r>
              <a:rPr lang="en-US" altLang="en-US" sz="1100" dirty="0"/>
              <a:t>Teaching of Statistics in the Health Sciences (est. 1991)</a:t>
            </a:r>
          </a:p>
          <a:p>
            <a:pPr marL="0" indent="0">
              <a:buNone/>
            </a:pPr>
            <a:r>
              <a:rPr lang="en-US" altLang="en-US" sz="1100" dirty="0"/>
              <a:t>Text Analysis (est. 2023)</a:t>
            </a:r>
          </a:p>
        </p:txBody>
      </p:sp>
    </p:spTree>
    <p:extLst>
      <p:ext uri="{BB962C8B-B14F-4D97-AF65-F5344CB8AC3E}">
        <p14:creationId xmlns:p14="http://schemas.microsoft.com/office/powerpoint/2010/main" val="185955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1F93171-6D1C-084D-9678-9C910EC438A3}"/>
              </a:ext>
            </a:extLst>
          </p:cNvPr>
          <p:cNvSpPr>
            <a:spLocks noGrp="1" noChangeArrowheads="1"/>
          </p:cNvSpPr>
          <p:nvPr>
            <p:ph type="title"/>
          </p:nvPr>
        </p:nvSpPr>
        <p:spPr>
          <a:xfrm>
            <a:off x="304800" y="685800"/>
            <a:ext cx="8610600" cy="457200"/>
          </a:xfrm>
        </p:spPr>
        <p:txBody>
          <a:bodyPr/>
          <a:lstStyle/>
          <a:p>
            <a:pPr algn="ctr"/>
            <a:r>
              <a:rPr lang="en-US" altLang="en-US" dirty="0"/>
              <a:t>Interest Groups (with year established)</a:t>
            </a:r>
          </a:p>
        </p:txBody>
      </p:sp>
      <p:sp>
        <p:nvSpPr>
          <p:cNvPr id="18435" name="Content Placeholder 2">
            <a:extLst>
              <a:ext uri="{FF2B5EF4-FFF2-40B4-BE49-F238E27FC236}">
                <a16:creationId xmlns:a16="http://schemas.microsoft.com/office/drawing/2014/main" id="{30D693C9-6F84-1447-9A96-EC69C4299B8A}"/>
              </a:ext>
            </a:extLst>
          </p:cNvPr>
          <p:cNvSpPr>
            <a:spLocks noGrp="1" noChangeArrowheads="1"/>
          </p:cNvSpPr>
          <p:nvPr>
            <p:ph idx="1"/>
          </p:nvPr>
        </p:nvSpPr>
        <p:spPr>
          <a:xfrm>
            <a:off x="762000" y="1524000"/>
            <a:ext cx="8610600" cy="2971800"/>
          </a:xfrm>
        </p:spPr>
        <p:txBody>
          <a:bodyPr/>
          <a:lstStyle/>
          <a:p>
            <a:pPr marL="0" indent="0">
              <a:buNone/>
            </a:pPr>
            <a:r>
              <a:rPr lang="en-US" sz="1100" dirty="0"/>
              <a:t>Statistics and Data Science in Aging (est. 2024)</a:t>
            </a:r>
            <a:endParaRPr lang="en-US" altLang="en-US" sz="1100" dirty="0"/>
          </a:p>
          <a:p>
            <a:pPr marL="0" indent="0">
              <a:buNone/>
            </a:pPr>
            <a:r>
              <a:rPr lang="en-US" altLang="en-US" sz="1100" dirty="0" err="1"/>
              <a:t>Astrostatistics</a:t>
            </a:r>
            <a:r>
              <a:rPr lang="en-US" altLang="en-US" sz="1100" dirty="0"/>
              <a:t> (est. 2014)</a:t>
            </a:r>
          </a:p>
          <a:p>
            <a:pPr marL="0" indent="0">
              <a:buNone/>
            </a:pPr>
            <a:r>
              <a:rPr lang="en-US" altLang="en-US" sz="1100" dirty="0"/>
              <a:t>Statistical Auditing (est. 2017)</a:t>
            </a:r>
          </a:p>
          <a:p>
            <a:pPr marL="0" indent="0">
              <a:buNone/>
            </a:pPr>
            <a:r>
              <a:rPr lang="en-US" altLang="en-US" sz="1100" dirty="0"/>
              <a:t>Business Analytics/Statistics Education (est. 2008)</a:t>
            </a:r>
          </a:p>
          <a:p>
            <a:pPr marL="0" indent="0">
              <a:buNone/>
            </a:pPr>
            <a:r>
              <a:rPr lang="en-US" altLang="en-US" sz="1100" dirty="0"/>
              <a:t>Forensic Statistics (est. 2022)</a:t>
            </a:r>
          </a:p>
          <a:p>
            <a:pPr marL="0" indent="0">
              <a:buNone/>
            </a:pPr>
            <a:r>
              <a:rPr lang="en-US" altLang="en-US" sz="1100" dirty="0"/>
              <a:t>History of Statistics (est. 2017)</a:t>
            </a:r>
          </a:p>
          <a:p>
            <a:pPr marL="0" indent="0">
              <a:buNone/>
            </a:pPr>
            <a:r>
              <a:rPr lang="en-US" altLang="en-US" sz="1100" dirty="0"/>
              <a:t>Statistics and </a:t>
            </a:r>
            <a:r>
              <a:rPr lang="en-US" altLang="en-US" sz="1100" dirty="0" err="1"/>
              <a:t>Pharmacometrics</a:t>
            </a:r>
            <a:r>
              <a:rPr lang="en-US" altLang="en-US" sz="1100" dirty="0"/>
              <a:t> (est. 2014)</a:t>
            </a:r>
          </a:p>
          <a:p>
            <a:pPr marL="0" indent="0">
              <a:buNone/>
            </a:pPr>
            <a:r>
              <a:rPr lang="en-US" altLang="en-US" sz="1100" dirty="0"/>
              <a:t>Privacy and Confidentiality (est. 2023)</a:t>
            </a:r>
          </a:p>
          <a:p>
            <a:pPr marL="0" indent="0">
              <a:buNone/>
            </a:pPr>
            <a:r>
              <a:rPr lang="en-US" altLang="en-US" sz="1100" dirty="0"/>
              <a:t>Quantum Computing in Statistics and Machine Learning (est. 2018)</a:t>
            </a:r>
          </a:p>
          <a:p>
            <a:pPr marL="0" indent="0">
              <a:buNone/>
            </a:pPr>
            <a:r>
              <a:rPr lang="en-US" altLang="en-US" sz="1100" dirty="0"/>
              <a:t>Record Linkage (est. 2021)</a:t>
            </a:r>
          </a:p>
          <a:p>
            <a:pPr marL="0" indent="0">
              <a:buNone/>
            </a:pPr>
            <a:r>
              <a:rPr lang="en-US" altLang="en-US" sz="1100" dirty="0"/>
              <a:t>Transportation Statistics (est. 2003)</a:t>
            </a:r>
          </a:p>
          <a:p>
            <a:pPr marL="0" indent="0">
              <a:buNone/>
            </a:pPr>
            <a:r>
              <a:rPr lang="en-US" altLang="en-US" sz="1100" dirty="0"/>
              <a:t>Uncertainty Quantification in Complex Systems (est. 2011)</a:t>
            </a:r>
          </a:p>
        </p:txBody>
      </p:sp>
    </p:spTree>
    <p:extLst>
      <p:ext uri="{BB962C8B-B14F-4D97-AF65-F5344CB8AC3E}">
        <p14:creationId xmlns:p14="http://schemas.microsoft.com/office/powerpoint/2010/main" val="374353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B984FFC-5C95-C340-8F07-4B8320F4FD7F}"/>
              </a:ext>
            </a:extLst>
          </p:cNvPr>
          <p:cNvSpPr>
            <a:spLocks noGrp="1" noChangeArrowheads="1"/>
          </p:cNvSpPr>
          <p:nvPr>
            <p:ph type="title"/>
          </p:nvPr>
        </p:nvSpPr>
        <p:spPr/>
        <p:txBody>
          <a:bodyPr/>
          <a:lstStyle/>
          <a:p>
            <a:r>
              <a:rPr lang="en-US" altLang="en-US" b="1"/>
              <a:t>Section on Bayesian Statistical Science</a:t>
            </a:r>
            <a:endParaRPr lang="en-US" altLang="en-US"/>
          </a:p>
        </p:txBody>
      </p:sp>
      <p:sp>
        <p:nvSpPr>
          <p:cNvPr id="21507" name="Content Placeholder 2">
            <a:extLst>
              <a:ext uri="{FF2B5EF4-FFF2-40B4-BE49-F238E27FC236}">
                <a16:creationId xmlns:a16="http://schemas.microsoft.com/office/drawing/2014/main" id="{5A12BEF4-A6B8-604C-BE0E-68D491129F5B}"/>
              </a:ext>
            </a:extLst>
          </p:cNvPr>
          <p:cNvSpPr>
            <a:spLocks noGrp="1" noChangeArrowheads="1"/>
          </p:cNvSpPr>
          <p:nvPr>
            <p:ph idx="1"/>
          </p:nvPr>
        </p:nvSpPr>
        <p:spPr/>
        <p:txBody>
          <a:bodyPr/>
          <a:lstStyle/>
          <a:p>
            <a:r>
              <a:rPr lang="en-US" altLang="en-US"/>
              <a:t>Networking opportunities, including emails about job openings and conferences</a:t>
            </a:r>
          </a:p>
          <a:p>
            <a:r>
              <a:rPr lang="en-US" altLang="en-US"/>
              <a:t>Provides generous support for student travel including the International Society for Bayesian Analysis meetings and co-sponsors the Mitchell Prize and the Savage Award</a:t>
            </a:r>
          </a:p>
          <a:p>
            <a:r>
              <a:rPr lang="en-US" altLang="en-US"/>
              <a:t>Offers terrific short courses at conferences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AC10838-ECE1-F747-BA16-2279F1AFBD38}"/>
              </a:ext>
            </a:extLst>
          </p:cNvPr>
          <p:cNvSpPr>
            <a:spLocks noGrp="1" noChangeArrowheads="1"/>
          </p:cNvSpPr>
          <p:nvPr>
            <p:ph type="title"/>
          </p:nvPr>
        </p:nvSpPr>
        <p:spPr/>
        <p:txBody>
          <a:bodyPr/>
          <a:lstStyle/>
          <a:p>
            <a:r>
              <a:rPr lang="en-US" altLang="en-US" b="1" dirty="0"/>
              <a:t>Biometrics Section </a:t>
            </a:r>
            <a:endParaRPr lang="en-US" altLang="en-US" dirty="0"/>
          </a:p>
        </p:txBody>
      </p:sp>
      <p:sp>
        <p:nvSpPr>
          <p:cNvPr id="22531" name="Content Placeholder 2">
            <a:extLst>
              <a:ext uri="{FF2B5EF4-FFF2-40B4-BE49-F238E27FC236}">
                <a16:creationId xmlns:a16="http://schemas.microsoft.com/office/drawing/2014/main" id="{BC9637B9-D8CB-734A-9C24-53B7B8C47D59}"/>
              </a:ext>
            </a:extLst>
          </p:cNvPr>
          <p:cNvSpPr>
            <a:spLocks noGrp="1" noChangeArrowheads="1"/>
          </p:cNvSpPr>
          <p:nvPr>
            <p:ph idx="1"/>
          </p:nvPr>
        </p:nvSpPr>
        <p:spPr/>
        <p:txBody>
          <a:bodyPr/>
          <a:lstStyle/>
          <a:p>
            <a:r>
              <a:rPr lang="en-US" altLang="en-US" dirty="0"/>
              <a:t>Provides opportunities to network with fellow statisticians, data scientists and quantitative analysts in areas of biological and biomedical research</a:t>
            </a:r>
          </a:p>
          <a:p>
            <a:r>
              <a:rPr lang="en-US" altLang="en-US" dirty="0"/>
              <a:t>Sponsors the annual David P. </a:t>
            </a:r>
            <a:r>
              <a:rPr lang="en-US" altLang="en-US" dirty="0" err="1"/>
              <a:t>Byar</a:t>
            </a:r>
            <a:r>
              <a:rPr lang="en-US" altLang="en-US" dirty="0"/>
              <a:t> Young Investigator Award, JSM student travel awards, and a variety of funding mechanisms for training, such as post-doctoral career-development awards</a:t>
            </a:r>
          </a:p>
          <a:p>
            <a:r>
              <a:rPr lang="en-US" altLang="en-US" dirty="0"/>
              <a:t>Co-sponsor of the Annie T. Randall Innovator Award</a:t>
            </a:r>
          </a:p>
          <a:p>
            <a:r>
              <a:rPr lang="en-US" altLang="en-US" dirty="0"/>
              <a:t>Offers grant opportunities to its membership for strategic initiatives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4177571-8A03-7349-8ECC-64E5CAE08464}"/>
              </a:ext>
            </a:extLst>
          </p:cNvPr>
          <p:cNvSpPr>
            <a:spLocks noGrp="1" noChangeArrowheads="1"/>
          </p:cNvSpPr>
          <p:nvPr>
            <p:ph type="title"/>
          </p:nvPr>
        </p:nvSpPr>
        <p:spPr/>
        <p:txBody>
          <a:bodyPr/>
          <a:lstStyle/>
          <a:p>
            <a:r>
              <a:rPr lang="en-US" altLang="en-US" b="1"/>
              <a:t>Biopharmaceutical Section</a:t>
            </a:r>
            <a:endParaRPr lang="en-US" altLang="en-US"/>
          </a:p>
        </p:txBody>
      </p:sp>
      <p:sp>
        <p:nvSpPr>
          <p:cNvPr id="23555" name="Content Placeholder 2">
            <a:extLst>
              <a:ext uri="{FF2B5EF4-FFF2-40B4-BE49-F238E27FC236}">
                <a16:creationId xmlns:a16="http://schemas.microsoft.com/office/drawing/2014/main" id="{67D0C9AC-3472-734F-97C4-C18BB0893C1A}"/>
              </a:ext>
            </a:extLst>
          </p:cNvPr>
          <p:cNvSpPr>
            <a:spLocks noGrp="1" noChangeArrowheads="1"/>
          </p:cNvSpPr>
          <p:nvPr>
            <p:ph idx="1"/>
          </p:nvPr>
        </p:nvSpPr>
        <p:spPr/>
        <p:txBody>
          <a:bodyPr/>
          <a:lstStyle/>
          <a:p>
            <a:r>
              <a:rPr lang="en-US" altLang="en-US"/>
              <a:t>Provides continuing education through mentoring, podcasts, the Biopharm Report and sponsors the annual Regulatory-Industry Statistics Workshop</a:t>
            </a:r>
          </a:p>
          <a:p>
            <a:r>
              <a:rPr lang="en-US" altLang="en-US"/>
              <a:t>Supports a community of academic, industry and regulatory statisticians committed to the application of statistics to the development and use of therapeutic drugs, biologics and devices in humans and animals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4042</TotalTime>
  <Words>3485</Words>
  <Application>Microsoft Macintosh PowerPoint</Application>
  <PresentationFormat>On-screen Show (4:3)</PresentationFormat>
  <Paragraphs>236</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ＭＳ Ｐゴシック</vt:lpstr>
      <vt:lpstr>Arial Bold</vt:lpstr>
      <vt:lpstr>Calibri</vt:lpstr>
      <vt:lpstr>Times New Roman</vt:lpstr>
      <vt:lpstr>Blank Presentation</vt:lpstr>
      <vt:lpstr>ASA Sections and Interest Groups</vt:lpstr>
      <vt:lpstr>Sections and Interest Groups are communities interested in a particular statistical theory, methodology, or application that is sufficiently broad to represent active professional interests</vt:lpstr>
      <vt:lpstr>Section and Interest Group Member Benefits</vt:lpstr>
      <vt:lpstr>Differences between Sections and Interest Groups</vt:lpstr>
      <vt:lpstr>Sections (with year established)</vt:lpstr>
      <vt:lpstr>Interest Groups (with year established)</vt:lpstr>
      <vt:lpstr>Section on Bayesian Statistical Science</vt:lpstr>
      <vt:lpstr>Biometrics Section </vt:lpstr>
      <vt:lpstr>Biopharmaceutical Section</vt:lpstr>
      <vt:lpstr>Business and Economic Statistics Section</vt:lpstr>
      <vt:lpstr>Section on Statistical Computing</vt:lpstr>
      <vt:lpstr>Section on Statistical Consulting</vt:lpstr>
      <vt:lpstr>Section on Statistics and Data Science Education</vt:lpstr>
      <vt:lpstr>Section on Statistics in Defense and National Security</vt:lpstr>
      <vt:lpstr>Section on Statistics and the Environment</vt:lpstr>
      <vt:lpstr>Section on Statistics in Epidemiology</vt:lpstr>
      <vt:lpstr>Government Statistics Section</vt:lpstr>
      <vt:lpstr>Section on Statistical Graphics</vt:lpstr>
      <vt:lpstr>Health Policy Statistics Section</vt:lpstr>
      <vt:lpstr>Section on Statistics in Imaging</vt:lpstr>
      <vt:lpstr>Section on Statistical Learning and Data Science</vt:lpstr>
      <vt:lpstr>Lifetime Data Science Section</vt:lpstr>
      <vt:lpstr>Section on Statistics in Marketing</vt:lpstr>
      <vt:lpstr>Section on Medical Devices and Diagnostics</vt:lpstr>
      <vt:lpstr>Mental Health Statistics Section</vt:lpstr>
      <vt:lpstr>Section on Nonparametric Statistics</vt:lpstr>
      <vt:lpstr>Section on Physical &amp; Engineering Sciences</vt:lpstr>
      <vt:lpstr>Section for Statistical Programmers and Analysts</vt:lpstr>
      <vt:lpstr>Section on Quality and Productivity</vt:lpstr>
      <vt:lpstr>Risk Analysis Section</vt:lpstr>
      <vt:lpstr>Social Statistics Section</vt:lpstr>
      <vt:lpstr>Statistics in Sports Section</vt:lpstr>
      <vt:lpstr>Survey Research Methods Section</vt:lpstr>
      <vt:lpstr>Section on Teaching of Statistics in the Health Sciences</vt:lpstr>
      <vt:lpstr>Text Analysis Section</vt:lpstr>
      <vt:lpstr>Astrostatistics Interest Group </vt:lpstr>
      <vt:lpstr>Statistical Auditing Interest Group </vt:lpstr>
      <vt:lpstr>Statistics in Business Analytics/Statistics Education Interest Group</vt:lpstr>
      <vt:lpstr>Forensic Statistics Interest Group</vt:lpstr>
      <vt:lpstr>History of Statistics Interest Group</vt:lpstr>
      <vt:lpstr>Statistics and Pharmacometrics Interest Group</vt:lpstr>
      <vt:lpstr>Privacy and Confidentiality Interest Group</vt:lpstr>
      <vt:lpstr>Record Linkage Interest Group</vt:lpstr>
      <vt:lpstr>Transportation Statistics Interest Group</vt:lpstr>
      <vt:lpstr>Uncertainty Quantification in Complex Systems Interest Group</vt:lpstr>
    </vt:vector>
  </TitlesOfParts>
  <Company>ASA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Lidia Vigyazo</dc:creator>
  <cp:lastModifiedBy>Microsoft Office User</cp:lastModifiedBy>
  <cp:revision>118</cp:revision>
  <dcterms:created xsi:type="dcterms:W3CDTF">2010-09-01T15:59:05Z</dcterms:created>
  <dcterms:modified xsi:type="dcterms:W3CDTF">2024-09-18T03:36:47Z</dcterms:modified>
</cp:coreProperties>
</file>