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257" r:id="rId2"/>
    <p:sldId id="409" r:id="rId3"/>
    <p:sldId id="408" r:id="rId4"/>
    <p:sldId id="410" r:id="rId5"/>
    <p:sldId id="271" r:id="rId6"/>
    <p:sldId id="422" r:id="rId7"/>
    <p:sldId id="411" r:id="rId8"/>
    <p:sldId id="413" r:id="rId9"/>
    <p:sldId id="414" r:id="rId10"/>
    <p:sldId id="415" r:id="rId11"/>
    <p:sldId id="416" r:id="rId12"/>
    <p:sldId id="417" r:id="rId13"/>
    <p:sldId id="418" r:id="rId14"/>
    <p:sldId id="419" r:id="rId15"/>
    <p:sldId id="420" r:id="rId16"/>
    <p:sldId id="330" r:id="rId17"/>
    <p:sldId id="259" r:id="rId18"/>
    <p:sldId id="329" r:id="rId19"/>
    <p:sldId id="385" r:id="rId20"/>
    <p:sldId id="406" r:id="rId21"/>
    <p:sldId id="386" r:id="rId22"/>
    <p:sldId id="387" r:id="rId23"/>
    <p:sldId id="390" r:id="rId24"/>
    <p:sldId id="395" r:id="rId25"/>
    <p:sldId id="388" r:id="rId26"/>
    <p:sldId id="389" r:id="rId27"/>
    <p:sldId id="404" r:id="rId28"/>
    <p:sldId id="391" r:id="rId29"/>
    <p:sldId id="396" r:id="rId30"/>
    <p:sldId id="392" r:id="rId31"/>
    <p:sldId id="405" r:id="rId32"/>
    <p:sldId id="393" r:id="rId33"/>
    <p:sldId id="397" r:id="rId34"/>
    <p:sldId id="423" r:id="rId35"/>
    <p:sldId id="266" r:id="rId36"/>
    <p:sldId id="421" r:id="rId37"/>
    <p:sldId id="407" r:id="rId38"/>
    <p:sldId id="424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>
      <p:cViewPr>
        <p:scale>
          <a:sx n="100" d="100"/>
          <a:sy n="100" d="100"/>
        </p:scale>
        <p:origin x="280" y="-13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73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70" d="100"/>
          <a:sy n="170" d="100"/>
        </p:scale>
        <p:origin x="-1720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AE0D1-9E72-0B44-9DC5-6214692BD883}" type="datetimeFigureOut">
              <a:rPr lang="en-US" smtClean="0"/>
              <a:t>2/2/15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AC7E2-5457-C646-8178-BCC80C9D3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1858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24F798-4BCC-8040-9EA9-7A010EA441DC}" type="datetimeFigureOut">
              <a:rPr lang="en-US" smtClean="0"/>
              <a:t>2/2/15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3928B-BD60-E748-BE5D-30627B55C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403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3928B-BD60-E748-BE5D-30627B55CD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4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3928B-BD60-E748-BE5D-30627B55CD7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4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135034" y="2205038"/>
            <a:ext cx="6144684" cy="16557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smtClean="0"/>
          </a:p>
        </p:txBody>
      </p:sp>
      <p:sp>
        <p:nvSpPr>
          <p:cNvPr id="27751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5135034" y="3933825"/>
            <a:ext cx="6144684" cy="863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>
                <a:latin typeface="Futura LT" pitchFamily="2" charset="0"/>
                <a:ea typeface="Kozuka Gothic Pro EL" pitchFamily="34" charset="-128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1518788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7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91033" y="333376"/>
            <a:ext cx="2590800" cy="5832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2284" y="333376"/>
            <a:ext cx="7575549" cy="5832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265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2284" y="333376"/>
            <a:ext cx="10369549" cy="5832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90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13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896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285" y="1412875"/>
            <a:ext cx="5082116" cy="4752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12875"/>
            <a:ext cx="5082117" cy="4752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473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0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39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6186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314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4782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333376"/>
            <a:ext cx="1036743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27648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285" y="1412875"/>
            <a:ext cx="10367433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872970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FFEAA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FFEAAC"/>
          </a:solidFill>
          <a:latin typeface="Futura LT" pitchFamily="2" charset="0"/>
          <a:ea typeface="굴림" panose="020B0600000101010101" pitchFamily="34" charset="-127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FFEAAC"/>
          </a:solidFill>
          <a:latin typeface="Futura LT" pitchFamily="2" charset="0"/>
          <a:ea typeface="굴림" panose="020B0600000101010101" pitchFamily="34" charset="-127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FFEAAC"/>
          </a:solidFill>
          <a:latin typeface="Futura LT" pitchFamily="2" charset="0"/>
          <a:ea typeface="굴림" panose="020B0600000101010101" pitchFamily="34" charset="-127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FFEAAC"/>
          </a:solidFill>
          <a:latin typeface="Futura LT" pitchFamily="2" charset="0"/>
          <a:ea typeface="굴림" panose="020B0600000101010101" pitchFamily="34" charset="-127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FFEAAC"/>
          </a:solidFill>
          <a:latin typeface="Futura LT" pitchFamily="2" charset="0"/>
          <a:ea typeface="굴림" panose="020B0600000101010101" pitchFamily="34" charset="-127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FFEAAC"/>
          </a:solidFill>
          <a:latin typeface="Futura LT" pitchFamily="2" charset="0"/>
          <a:ea typeface="굴림" panose="020B0600000101010101" pitchFamily="34" charset="-127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FFEAAC"/>
          </a:solidFill>
          <a:latin typeface="Futura LT" pitchFamily="2" charset="0"/>
          <a:ea typeface="굴림" panose="020B0600000101010101" pitchFamily="34" charset="-127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FFEAAC"/>
          </a:solidFill>
          <a:latin typeface="Futura LT" pitchFamily="2" charset="0"/>
          <a:ea typeface="굴림" panose="020B0600000101010101" pitchFamily="34" charset="-127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nhorton@amherst.ed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mstat.org/education/curriculumguidelines.cfm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nhorton@amherst.edu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mstat.org/education/curriculumguidelines.cf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2819277"/>
            <a:ext cx="10124779" cy="1362075"/>
          </a:xfrm>
        </p:spPr>
        <p:txBody>
          <a:bodyPr/>
          <a:lstStyle/>
          <a:p>
            <a:r>
              <a:rPr lang="en-US" sz="4800" dirty="0"/>
              <a:t/>
            </a:r>
            <a:br>
              <a:rPr lang="en-US" sz="4800" dirty="0"/>
            </a:br>
            <a:r>
              <a:rPr lang="en-US" sz="4800" i="1" dirty="0"/>
              <a:t>The increasing role of data science in undergraduate statistics programs: new guidelines, new opportunities, and new challenges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Nicholas Horton, </a:t>
            </a:r>
            <a:r>
              <a:rPr lang="en-US" dirty="0" smtClean="0">
                <a:hlinkClick r:id="rId3"/>
              </a:rPr>
              <a:t>nhorton@amherst.edu</a:t>
            </a:r>
            <a:endParaRPr lang="en-US" dirty="0" smtClean="0"/>
          </a:p>
          <a:p>
            <a:r>
              <a:rPr lang="en-US" dirty="0" smtClean="0"/>
              <a:t>American Statistical Association Education Program Webinar</a:t>
            </a:r>
          </a:p>
          <a:p>
            <a:r>
              <a:rPr lang="en-US" dirty="0" smtClean="0"/>
              <a:t>February 3,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053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333376"/>
            <a:ext cx="11018144" cy="792163"/>
          </a:xfrm>
        </p:spPr>
        <p:txBody>
          <a:bodyPr/>
          <a:lstStyle/>
          <a:p>
            <a:r>
              <a:rPr lang="en-US" dirty="0" smtClean="0"/>
              <a:t>Why is computing </a:t>
            </a:r>
            <a:r>
              <a:rPr lang="en-US" dirty="0" smtClean="0"/>
              <a:t>so important</a:t>
            </a:r>
            <a:r>
              <a:rPr lang="en-US" dirty="0" smtClean="0"/>
              <a:t>?  Motivating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000" dirty="0" smtClean="0"/>
              <a:t>Setting: Let A, B, and C be independent random variables each distributed uniform in the interval [0,1].  </a:t>
            </a:r>
          </a:p>
          <a:p>
            <a:pPr lvl="0"/>
            <a:r>
              <a:rPr lang="en-US" sz="3000" dirty="0" smtClean="0"/>
              <a:t>Question: What is the probability that the roots of the quadratic equation given by Ax^2 + </a:t>
            </a:r>
            <a:r>
              <a:rPr lang="en-US" sz="3000" dirty="0" err="1" smtClean="0"/>
              <a:t>Bx</a:t>
            </a:r>
            <a:r>
              <a:rPr lang="en-US" sz="3000" dirty="0" smtClean="0"/>
              <a:t> + C = 0 are real? </a:t>
            </a:r>
          </a:p>
          <a:p>
            <a:pPr lvl="0"/>
            <a:r>
              <a:rPr lang="en-US" sz="3000" dirty="0" smtClean="0"/>
              <a:t>Source, Rice </a:t>
            </a:r>
            <a:r>
              <a:rPr lang="en-US" sz="3000" i="1" dirty="0" smtClean="0"/>
              <a:t>Mathematical Statistics and Data Analysis </a:t>
            </a:r>
            <a:r>
              <a:rPr lang="en-US" sz="3000" dirty="0" smtClean="0"/>
              <a:t>third edition exercise 3.11 [also in first and second editions]</a:t>
            </a:r>
          </a:p>
        </p:txBody>
      </p:sp>
    </p:spTree>
    <p:extLst>
      <p:ext uri="{BB962C8B-B14F-4D97-AF65-F5344CB8AC3E}">
        <p14:creationId xmlns:p14="http://schemas.microsoft.com/office/powerpoint/2010/main" val="2854969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analytic solution	</a:t>
            </a:r>
            <a:endParaRPr lang="en-US" dirty="0"/>
          </a:p>
        </p:txBody>
      </p:sp>
      <p:pic>
        <p:nvPicPr>
          <p:cNvPr id="6" name="Content Placeholder 5" descr="Screen Shot 2014-12-06 at 6.44.25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62" b="-5462"/>
          <a:stretch>
            <a:fillRect/>
          </a:stretch>
        </p:blipFill>
        <p:spPr>
          <a:xfrm>
            <a:off x="351322" y="1155700"/>
            <a:ext cx="11446977" cy="5247895"/>
          </a:xfrm>
        </p:spPr>
      </p:pic>
    </p:spTree>
    <p:extLst>
      <p:ext uri="{BB962C8B-B14F-4D97-AF65-F5344CB8AC3E}">
        <p14:creationId xmlns:p14="http://schemas.microsoft.com/office/powerpoint/2010/main" val="3135904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analytic solution	</a:t>
            </a:r>
            <a:endParaRPr lang="en-US" dirty="0"/>
          </a:p>
        </p:txBody>
      </p:sp>
      <p:pic>
        <p:nvPicPr>
          <p:cNvPr id="4" name="Content Placeholder 3" descr="Screen Shot 2014-12-06 at 6.46.01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04" b="-7404"/>
          <a:stretch>
            <a:fillRect/>
          </a:stretch>
        </p:blipFill>
        <p:spPr>
          <a:xfrm>
            <a:off x="419100" y="1186773"/>
            <a:ext cx="11315699" cy="5187710"/>
          </a:xfrm>
        </p:spPr>
      </p:pic>
    </p:spTree>
    <p:extLst>
      <p:ext uri="{BB962C8B-B14F-4D97-AF65-F5344CB8AC3E}">
        <p14:creationId xmlns:p14="http://schemas.microsoft.com/office/powerpoint/2010/main" val="968129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Rice </a:t>
            </a:r>
            <a:r>
              <a:rPr lang="en-US" dirty="0" smtClean="0"/>
              <a:t>example: empirical problem solving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000" dirty="0" smtClean="0"/>
              <a:t>Straightforward to simulate in R (noting that roots will be real only if the discriminant is non-negative):</a:t>
            </a:r>
          </a:p>
          <a:p>
            <a:pPr lvl="0"/>
            <a:endParaRPr lang="en-US" sz="2400" dirty="0" smtClean="0"/>
          </a:p>
        </p:txBody>
      </p:sp>
      <p:pic>
        <p:nvPicPr>
          <p:cNvPr id="4" name="Picture 3" descr="Screen Shot 2014-12-06 at 6.41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2526297"/>
            <a:ext cx="10553700" cy="416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95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Rice </a:t>
            </a:r>
            <a:r>
              <a:rPr lang="en-US" dirty="0" smtClean="0"/>
              <a:t>example: empirical problem solving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000" dirty="0" smtClean="0"/>
              <a:t>Straightforward to simulate in R (noting that roots will be real only if the discriminant is non-negative):</a:t>
            </a:r>
          </a:p>
          <a:p>
            <a:pPr lvl="0"/>
            <a:endParaRPr lang="en-US" sz="2400" dirty="0" smtClean="0"/>
          </a:p>
        </p:txBody>
      </p:sp>
      <p:pic>
        <p:nvPicPr>
          <p:cNvPr id="4" name="Picture 3" descr="Screen Shot 2014-12-06 at 6.41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2526297"/>
            <a:ext cx="10553700" cy="41659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75400" y="4305300"/>
            <a:ext cx="44609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</a:rPr>
              <a:t>Rice reports the correct answer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as 1/9 (in all three editions!)</a:t>
            </a:r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333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computing </a:t>
            </a:r>
            <a:r>
              <a:rPr lang="en-US" dirty="0" smtClean="0"/>
              <a:t>so important</a:t>
            </a:r>
            <a:r>
              <a:rPr lang="en-US" dirty="0" smtClean="0"/>
              <a:t>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/>
              <a:t>Math Sciences 2025: “The ability to simulate a phenomenon is often regarded as a test of our ability to understand it” (p. 74)</a:t>
            </a:r>
          </a:p>
          <a:p>
            <a:pPr lvl="0"/>
            <a:r>
              <a:rPr lang="en-US" sz="3000" dirty="0" smtClean="0"/>
              <a:t>Implication</a:t>
            </a:r>
            <a:r>
              <a:rPr lang="en-US" sz="3000" dirty="0" smtClean="0"/>
              <a:t>: it’s hard to get probability problems wrong if you can check them in this </a:t>
            </a:r>
            <a:r>
              <a:rPr lang="en-US" sz="3000" dirty="0" smtClean="0"/>
              <a:t>manner</a:t>
            </a:r>
          </a:p>
          <a:p>
            <a:r>
              <a:rPr lang="en-US" sz="3000" dirty="0"/>
              <a:t>Still useful to be able to get the correct answer (and not just an approximation</a:t>
            </a:r>
            <a:r>
              <a:rPr lang="en-US" sz="3000" dirty="0" smtClean="0"/>
              <a:t>)</a:t>
            </a:r>
            <a:endParaRPr lang="en-US" sz="3000" dirty="0" smtClean="0"/>
          </a:p>
          <a:p>
            <a:pPr lvl="0"/>
            <a:r>
              <a:rPr lang="en-US" sz="3000" dirty="0"/>
              <a:t>Goal: develop parallel empirical and analytical problem-solving skills </a:t>
            </a: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4002548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Undergraduate </a:t>
            </a:r>
            <a:r>
              <a:rPr lang="en-US" smtClean="0"/>
              <a:t>guidelines (endorsed 2014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 descr="Screen Shot 2014-12-05 at 7.16.57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77" r="-84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57074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</a:t>
            </a:r>
            <a:r>
              <a:rPr lang="en-US" dirty="0" smtClean="0"/>
              <a:t>summary: solve real-world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285" y="1270001"/>
            <a:ext cx="10367433" cy="4895850"/>
          </a:xfrm>
        </p:spPr>
        <p:txBody>
          <a:bodyPr/>
          <a:lstStyle/>
          <a:p>
            <a:pPr lvl="0"/>
            <a:r>
              <a:rPr lang="en-US" sz="3000" dirty="0" smtClean="0"/>
              <a:t>Increased </a:t>
            </a:r>
            <a:r>
              <a:rPr lang="en-US" sz="3000" dirty="0" smtClean="0"/>
              <a:t>importance </a:t>
            </a:r>
            <a:r>
              <a:rPr lang="en-US" sz="3000" dirty="0"/>
              <a:t>of </a:t>
            </a:r>
            <a:r>
              <a:rPr lang="en-US" sz="3000" dirty="0" smtClean="0"/>
              <a:t>data-related skills in </a:t>
            </a:r>
            <a:r>
              <a:rPr lang="en-US" sz="3000" dirty="0"/>
              <a:t>modern </a:t>
            </a:r>
            <a:r>
              <a:rPr lang="en-US" sz="3000" dirty="0" smtClean="0"/>
              <a:t>practice</a:t>
            </a:r>
            <a:endParaRPr lang="en-US" sz="3000" dirty="0"/>
          </a:p>
          <a:p>
            <a:pPr lvl="0"/>
            <a:r>
              <a:rPr lang="en-US" sz="3000" dirty="0"/>
              <a:t>M</a:t>
            </a:r>
            <a:r>
              <a:rPr lang="en-US" sz="3000" dirty="0" smtClean="0"/>
              <a:t>ore </a:t>
            </a:r>
            <a:r>
              <a:rPr lang="en-US" sz="3000" dirty="0" smtClean="0"/>
              <a:t>emphasis </a:t>
            </a:r>
            <a:r>
              <a:rPr lang="en-US" sz="3000" dirty="0"/>
              <a:t>on teamwork, communications, and </a:t>
            </a:r>
            <a:r>
              <a:rPr lang="en-US" sz="3000" dirty="0" smtClean="0"/>
              <a:t>related experiences (e.g., internships, REUs, and capstones</a:t>
            </a:r>
            <a:r>
              <a:rPr lang="en-US" sz="3000" dirty="0" smtClean="0"/>
              <a:t>)</a:t>
            </a:r>
          </a:p>
          <a:p>
            <a:pPr rtl="0" eaLnBrk="1" fontAlgn="base" hangingPunct="1"/>
            <a:r>
              <a:rPr lang="en-US" sz="3000" kern="1200" dirty="0" smtClean="0">
                <a:solidFill>
                  <a:schemeClr val="bg1"/>
                </a:solidFill>
                <a:effectLst/>
              </a:rPr>
              <a:t>Motivation</a:t>
            </a:r>
            <a:r>
              <a:rPr lang="en-US" sz="3000" kern="1200" dirty="0" smtClean="0">
                <a:solidFill>
                  <a:schemeClr val="bg1"/>
                </a:solidFill>
                <a:effectLst/>
              </a:rPr>
              <a:t>: other disciplines have staked their claim</a:t>
            </a:r>
          </a:p>
          <a:p>
            <a:pPr rtl="0" eaLnBrk="1" fontAlgn="base" hangingPunct="1"/>
            <a:r>
              <a:rPr lang="en-US" sz="3000" kern="1200" dirty="0" smtClean="0">
                <a:solidFill>
                  <a:schemeClr val="bg1"/>
                </a:solidFill>
                <a:effectLst/>
              </a:rPr>
              <a:t>As </a:t>
            </a:r>
            <a:r>
              <a:rPr lang="en-US" sz="3000" kern="1200" dirty="0" smtClean="0">
                <a:solidFill>
                  <a:schemeClr val="bg1"/>
                </a:solidFill>
                <a:effectLst/>
              </a:rPr>
              <a:t>statisticians, </a:t>
            </a:r>
            <a:r>
              <a:rPr lang="en-US" sz="3000" kern="1200" dirty="0" smtClean="0">
                <a:solidFill>
                  <a:schemeClr val="bg1"/>
                </a:solidFill>
                <a:effectLst/>
              </a:rPr>
              <a:t>we run the risk of becoming irrelevant if we don’t aggressively engage</a:t>
            </a:r>
            <a:endParaRPr lang="en-US" sz="30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76897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creen Shot 2014-12-05 at 7.17.38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922" r="-27922"/>
          <a:stretch>
            <a:fillRect/>
          </a:stretch>
        </p:blipFill>
        <p:spPr>
          <a:xfrm>
            <a:off x="-1052584" y="88901"/>
            <a:ext cx="14765106" cy="6769099"/>
          </a:xfrm>
        </p:spPr>
      </p:pic>
    </p:spTree>
    <p:extLst>
      <p:ext uri="{BB962C8B-B14F-4D97-AF65-F5344CB8AC3E}">
        <p14:creationId xmlns:p14="http://schemas.microsoft.com/office/powerpoint/2010/main" val="3752725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/>
              <a:t>Effective statisticians at any level display an integrated combination of skills </a:t>
            </a:r>
            <a:r>
              <a:rPr lang="en-US" sz="3000" dirty="0" smtClean="0"/>
              <a:t>(statistical </a:t>
            </a:r>
            <a:r>
              <a:rPr lang="en-US" sz="3000" dirty="0" smtClean="0"/>
              <a:t>theory, </a:t>
            </a:r>
            <a:r>
              <a:rPr lang="en-US" sz="3000" dirty="0" smtClean="0"/>
              <a:t>application</a:t>
            </a:r>
            <a:r>
              <a:rPr lang="en-US" sz="3000" dirty="0"/>
              <a:t>, </a:t>
            </a:r>
            <a:r>
              <a:rPr lang="en-US" sz="3000" dirty="0" smtClean="0"/>
              <a:t>data </a:t>
            </a:r>
            <a:r>
              <a:rPr lang="en-US" sz="3000" dirty="0" smtClean="0"/>
              <a:t>and </a:t>
            </a:r>
            <a:r>
              <a:rPr lang="en-US" sz="3000" dirty="0" smtClean="0"/>
              <a:t>computation</a:t>
            </a:r>
            <a:r>
              <a:rPr lang="en-US" sz="3000" dirty="0"/>
              <a:t>, </a:t>
            </a:r>
            <a:r>
              <a:rPr lang="en-US" sz="3000" dirty="0" smtClean="0"/>
              <a:t>mathematics, </a:t>
            </a:r>
            <a:r>
              <a:rPr lang="en-US" sz="3000" dirty="0"/>
              <a:t>and </a:t>
            </a:r>
            <a:r>
              <a:rPr lang="en-US" sz="3000" dirty="0" smtClean="0"/>
              <a:t>communication)</a:t>
            </a:r>
            <a:endParaRPr lang="en-US" sz="3000" dirty="0" smtClean="0"/>
          </a:p>
          <a:p>
            <a:r>
              <a:rPr lang="en-US" sz="3000" dirty="0" smtClean="0"/>
              <a:t>Students need </a:t>
            </a:r>
            <a:r>
              <a:rPr lang="en-US" sz="3000" dirty="0" err="1" smtClean="0"/>
              <a:t>scaffolded</a:t>
            </a:r>
            <a:r>
              <a:rPr lang="en-US" sz="3000" dirty="0" smtClean="0"/>
              <a:t> exposure to develop connections between statistical </a:t>
            </a:r>
            <a:r>
              <a:rPr lang="en-US" sz="3000" dirty="0" smtClean="0"/>
              <a:t>concepts/theory </a:t>
            </a:r>
            <a:r>
              <a:rPr lang="en-US" sz="3000" dirty="0" smtClean="0"/>
              <a:t>and their application to statistical practice</a:t>
            </a:r>
            <a:endParaRPr lang="en-US" sz="3000" dirty="0"/>
          </a:p>
          <a:p>
            <a:r>
              <a:rPr lang="en-US" sz="3000" dirty="0" smtClean="0"/>
              <a:t>Programs should provide their students with sufficient background in each of these areas</a:t>
            </a:r>
          </a:p>
        </p:txBody>
      </p:sp>
    </p:spTree>
    <p:extLst>
      <p:ext uri="{BB962C8B-B14F-4D97-AF65-F5344CB8AC3E}">
        <p14:creationId xmlns:p14="http://schemas.microsoft.com/office/powerpoint/2010/main" val="1237630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1" y="333376"/>
            <a:ext cx="10367433" cy="792163"/>
          </a:xfrm>
        </p:spPr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uidelines for undergraduate statistics programs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285" y="1412875"/>
            <a:ext cx="11279715" cy="4752975"/>
          </a:xfrm>
        </p:spPr>
        <p:txBody>
          <a:bodyPr/>
          <a:lstStyle/>
          <a:p>
            <a:r>
              <a:rPr lang="en-US" sz="3600" dirty="0" smtClean="0"/>
              <a:t>While we wait, please download </a:t>
            </a:r>
            <a:r>
              <a:rPr lang="en-US" sz="3600" dirty="0"/>
              <a:t>the </a:t>
            </a:r>
            <a:r>
              <a:rPr lang="en-US" sz="3600" dirty="0" err="1" smtClean="0"/>
              <a:t>report:</a:t>
            </a:r>
            <a:r>
              <a:rPr lang="en-US" sz="3600" dirty="0" err="1" smtClean="0">
                <a:hlinkClick r:id="rId2"/>
              </a:rPr>
              <a:t>http</a:t>
            </a:r>
            <a:r>
              <a:rPr lang="en-US" sz="3600" dirty="0">
                <a:hlinkClick r:id="rId2"/>
              </a:rPr>
              <a:t>://www.amstat.org/education/curriculumguidelines.cfm</a:t>
            </a:r>
            <a:r>
              <a:rPr lang="en-US" sz="3600" dirty="0"/>
              <a:t>  </a:t>
            </a:r>
            <a:endParaRPr lang="en-US" sz="3600" dirty="0" smtClean="0"/>
          </a:p>
          <a:p>
            <a:r>
              <a:rPr lang="en-US" sz="3600" dirty="0" smtClean="0"/>
              <a:t>You are encouraged to submit questions for the discussion to follow the presentation</a:t>
            </a:r>
            <a:endParaRPr lang="en-US" sz="36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769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language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033" r="-56033"/>
          <a:stretch>
            <a:fillRect/>
          </a:stretch>
        </p:blipFill>
        <p:spPr>
          <a:xfrm>
            <a:off x="-597466" y="419100"/>
            <a:ext cx="14044857" cy="6438899"/>
          </a:xfrm>
        </p:spPr>
      </p:pic>
    </p:spTree>
    <p:extLst>
      <p:ext uri="{BB962C8B-B14F-4D97-AF65-F5344CB8AC3E}">
        <p14:creationId xmlns:p14="http://schemas.microsoft.com/office/powerpoint/2010/main" val="1336314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Curriculum for statistics majors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Statistical method and theory</a:t>
            </a:r>
          </a:p>
          <a:p>
            <a:r>
              <a:rPr lang="en-US" sz="3600" dirty="0" smtClean="0"/>
              <a:t>Data-related topics and computation</a:t>
            </a:r>
          </a:p>
          <a:p>
            <a:r>
              <a:rPr lang="en-US" sz="3600" dirty="0" smtClean="0"/>
              <a:t>Mathematical foundation</a:t>
            </a:r>
          </a:p>
          <a:p>
            <a:r>
              <a:rPr lang="en-US" sz="3600" dirty="0" smtClean="0"/>
              <a:t>Statistical practice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098536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method and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/>
              <a:t>Statistical theory (e.g., distributions of random variables, likelihood theory, </a:t>
            </a:r>
            <a:r>
              <a:rPr lang="en-US" sz="3000" dirty="0" smtClean="0"/>
              <a:t>point/interval </a:t>
            </a:r>
            <a:r>
              <a:rPr lang="en-US" sz="3000" dirty="0"/>
              <a:t>estimation, hypothesis </a:t>
            </a:r>
            <a:r>
              <a:rPr lang="en-US" sz="3000" dirty="0" smtClean="0"/>
              <a:t>tests, </a:t>
            </a:r>
            <a:r>
              <a:rPr lang="en-US" sz="3000" dirty="0"/>
              <a:t>decision theory, Bayesian methods, and </a:t>
            </a:r>
            <a:r>
              <a:rPr lang="en-US" sz="3000" dirty="0" smtClean="0"/>
              <a:t>resampling)</a:t>
            </a:r>
          </a:p>
          <a:p>
            <a:r>
              <a:rPr lang="en-US" sz="3000" dirty="0"/>
              <a:t>Exploratory </a:t>
            </a:r>
            <a:r>
              <a:rPr lang="en-US" sz="3000" dirty="0" smtClean="0"/>
              <a:t>and graphical data </a:t>
            </a:r>
            <a:r>
              <a:rPr lang="en-US" sz="3000" dirty="0"/>
              <a:t>analysis </a:t>
            </a:r>
            <a:endParaRPr lang="en-US" sz="3000" dirty="0" smtClean="0"/>
          </a:p>
          <a:p>
            <a:r>
              <a:rPr lang="en-US" sz="3000" dirty="0" smtClean="0"/>
              <a:t>Design </a:t>
            </a:r>
            <a:r>
              <a:rPr lang="en-US" sz="3000" dirty="0"/>
              <a:t>of studies (e.g., random assignment, random selection, data collection, and </a:t>
            </a:r>
            <a:r>
              <a:rPr lang="en-US" sz="3000" dirty="0" smtClean="0"/>
              <a:t>efficiency) and issues </a:t>
            </a:r>
            <a:r>
              <a:rPr lang="en-US" sz="3000" dirty="0"/>
              <a:t>of bias, </a:t>
            </a:r>
            <a:r>
              <a:rPr lang="en-US" sz="3000" dirty="0" smtClean="0"/>
              <a:t>causality</a:t>
            </a:r>
            <a:r>
              <a:rPr lang="en-US" sz="3000" dirty="0"/>
              <a:t>, </a:t>
            </a:r>
            <a:r>
              <a:rPr lang="en-US" sz="3000" dirty="0" smtClean="0"/>
              <a:t>confounding</a:t>
            </a:r>
          </a:p>
          <a:p>
            <a:r>
              <a:rPr lang="en-US" sz="3000" dirty="0"/>
              <a:t>Statistical models (e.g., variety of linear and non-linear parametric, semi-parametric, and non-parametric regression </a:t>
            </a:r>
            <a:r>
              <a:rPr lang="en-US" sz="3000" dirty="0" smtClean="0"/>
              <a:t>models)</a:t>
            </a:r>
          </a:p>
        </p:txBody>
      </p:sp>
    </p:spTree>
    <p:extLst>
      <p:ext uri="{BB962C8B-B14F-4D97-AF65-F5344CB8AC3E}">
        <p14:creationId xmlns:p14="http://schemas.microsoft.com/office/powerpoint/2010/main" val="1171549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changes: more diverse models/approaches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/>
              <a:t>The expectations for statistical modeling go far beyond a second course in </a:t>
            </a:r>
            <a:r>
              <a:rPr lang="en-US" sz="3000" dirty="0" smtClean="0"/>
              <a:t>statistics</a:t>
            </a:r>
          </a:p>
          <a:p>
            <a:r>
              <a:rPr lang="en-US" sz="3000" dirty="0" smtClean="0"/>
              <a:t>Students </a:t>
            </a:r>
            <a:r>
              <a:rPr lang="en-US" sz="3000" dirty="0"/>
              <a:t>need exposure and practice with a variety of predictive and explanatory models </a:t>
            </a:r>
            <a:endParaRPr lang="en-US" sz="3000" dirty="0" smtClean="0"/>
          </a:p>
          <a:p>
            <a:r>
              <a:rPr lang="en-US" sz="3000" dirty="0" smtClean="0"/>
              <a:t>Need to refine </a:t>
            </a:r>
            <a:r>
              <a:rPr lang="en-US" sz="3000" dirty="0" smtClean="0"/>
              <a:t>methods </a:t>
            </a:r>
            <a:r>
              <a:rPr lang="en-US" sz="3000" dirty="0"/>
              <a:t>for model building and </a:t>
            </a:r>
            <a:r>
              <a:rPr lang="en-US" sz="3000" dirty="0" smtClean="0"/>
              <a:t>assessment</a:t>
            </a:r>
          </a:p>
          <a:p>
            <a:r>
              <a:rPr lang="en-US" sz="3000" dirty="0" smtClean="0"/>
              <a:t>Need to </a:t>
            </a:r>
            <a:r>
              <a:rPr lang="en-US" sz="3000" dirty="0"/>
              <a:t>understand </a:t>
            </a:r>
            <a:r>
              <a:rPr lang="en-US" sz="3000" dirty="0" smtClean="0"/>
              <a:t>design</a:t>
            </a:r>
            <a:r>
              <a:rPr lang="en-US" sz="3000" dirty="0"/>
              <a:t>, confounding, and </a:t>
            </a:r>
            <a:r>
              <a:rPr lang="en-US" sz="3000" dirty="0" smtClean="0"/>
              <a:t>bias  </a:t>
            </a:r>
            <a:endParaRPr lang="en-US" sz="3000" dirty="0" smtClean="0"/>
          </a:p>
          <a:p>
            <a:r>
              <a:rPr lang="en-US" sz="3000" dirty="0" smtClean="0"/>
              <a:t>Need to </a:t>
            </a:r>
            <a:r>
              <a:rPr lang="en-US" sz="3000" dirty="0"/>
              <a:t>be able to apply their knowledge of theoretical foundations to the sound analysis of </a:t>
            </a:r>
            <a:r>
              <a:rPr lang="en-US" sz="3000" dirty="0" smtClean="0"/>
              <a:t>data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282048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baye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9" b="14519"/>
          <a:stretch>
            <a:fillRect/>
          </a:stretch>
        </p:blipFill>
        <p:spPr>
          <a:xfrm>
            <a:off x="-203200" y="511174"/>
            <a:ext cx="12611099" cy="5781589"/>
          </a:xfrm>
        </p:spPr>
      </p:pic>
    </p:spTree>
    <p:extLst>
      <p:ext uri="{BB962C8B-B14F-4D97-AF65-F5344CB8AC3E}">
        <p14:creationId xmlns:p14="http://schemas.microsoft.com/office/powerpoint/2010/main" val="1044889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foundation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/>
              <a:t>The study of mathematics lays the foundation for </a:t>
            </a:r>
            <a:r>
              <a:rPr lang="en-US" sz="3000" dirty="0" smtClean="0"/>
              <a:t>statistical theory</a:t>
            </a:r>
          </a:p>
          <a:p>
            <a:r>
              <a:rPr lang="en-US" sz="3000" dirty="0" smtClean="0"/>
              <a:t>Undergraduate </a:t>
            </a:r>
            <a:r>
              <a:rPr lang="en-US" sz="3000" dirty="0"/>
              <a:t>statistics majors should have a firm understanding of why and </a:t>
            </a:r>
            <a:r>
              <a:rPr lang="en-US" sz="3000" dirty="0" smtClean="0"/>
              <a:t>when statistical </a:t>
            </a:r>
            <a:r>
              <a:rPr lang="en-US" sz="3000" dirty="0"/>
              <a:t>methods </a:t>
            </a:r>
            <a:r>
              <a:rPr lang="en-US" sz="3000" dirty="0" smtClean="0"/>
              <a:t>work</a:t>
            </a:r>
          </a:p>
          <a:p>
            <a:r>
              <a:rPr lang="en-US" sz="3000" dirty="0" smtClean="0"/>
              <a:t>They </a:t>
            </a:r>
            <a:r>
              <a:rPr lang="en-US" sz="3000" dirty="0"/>
              <a:t>should be able to communicate in </a:t>
            </a:r>
            <a:r>
              <a:rPr lang="en-US" sz="3000" dirty="0" smtClean="0"/>
              <a:t>the language </a:t>
            </a:r>
            <a:r>
              <a:rPr lang="en-US" sz="3000" dirty="0"/>
              <a:t>of mathematics and explain the interplay between </a:t>
            </a:r>
            <a:r>
              <a:rPr lang="en-US" sz="3000" dirty="0" smtClean="0"/>
              <a:t>mathematical derivations </a:t>
            </a:r>
            <a:r>
              <a:rPr lang="en-US" sz="3000" dirty="0"/>
              <a:t>and statistical </a:t>
            </a:r>
            <a:r>
              <a:rPr lang="en-US" sz="3000" dirty="0" smtClean="0"/>
              <a:t>applications</a:t>
            </a:r>
          </a:p>
          <a:p>
            <a:pPr marL="0" indent="0">
              <a:buNone/>
            </a:pP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978719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foundation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/>
              <a:t>Calculus (e.g., integration and differentiation</a:t>
            </a:r>
            <a:r>
              <a:rPr lang="en-US" sz="3000" dirty="0" smtClean="0"/>
              <a:t>)</a:t>
            </a:r>
          </a:p>
          <a:p>
            <a:r>
              <a:rPr lang="en-US" sz="3000" dirty="0" smtClean="0"/>
              <a:t>Linear </a:t>
            </a:r>
            <a:r>
              <a:rPr lang="en-US" sz="3000" dirty="0"/>
              <a:t>algebra (e.g., matrix manipulations, linear transformations, projections in Euclidean space, eigenvalues/eigenvectors, and matrix </a:t>
            </a:r>
            <a:r>
              <a:rPr lang="en-US" sz="3000" dirty="0" smtClean="0"/>
              <a:t>decompositions)</a:t>
            </a:r>
          </a:p>
          <a:p>
            <a:r>
              <a:rPr lang="en-US" sz="3000" dirty="0" smtClean="0"/>
              <a:t>Probability </a:t>
            </a:r>
            <a:r>
              <a:rPr lang="en-US" sz="3000" dirty="0"/>
              <a:t>(e.g., properties of </a:t>
            </a:r>
            <a:r>
              <a:rPr lang="en-US" sz="3000" dirty="0" err="1"/>
              <a:t>univariate</a:t>
            </a:r>
            <a:r>
              <a:rPr lang="en-US" sz="3000" dirty="0"/>
              <a:t> and multivariate random variables, discrete and continuous distributions</a:t>
            </a:r>
            <a:r>
              <a:rPr lang="en-US" sz="3000" dirty="0" smtClean="0"/>
              <a:t>)</a:t>
            </a:r>
          </a:p>
          <a:p>
            <a:r>
              <a:rPr lang="en-US" sz="3000" dirty="0" smtClean="0"/>
              <a:t>Emphasis </a:t>
            </a:r>
            <a:r>
              <a:rPr lang="en-US" sz="3000" dirty="0"/>
              <a:t>on connections between concepts in these mathematical foundation courses and their applications in </a:t>
            </a:r>
            <a:r>
              <a:rPr lang="en-US" sz="3000" dirty="0" smtClean="0"/>
              <a:t>statistics (e.g. Markov chains)</a:t>
            </a:r>
          </a:p>
        </p:txBody>
      </p:sp>
    </p:spTree>
    <p:extLst>
      <p:ext uri="{BB962C8B-B14F-4D97-AF65-F5344CB8AC3E}">
        <p14:creationId xmlns:p14="http://schemas.microsoft.com/office/powerpoint/2010/main" val="2009665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train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" r="1094"/>
          <a:stretch>
            <a:fillRect/>
          </a:stretch>
        </p:blipFill>
        <p:spPr>
          <a:xfrm>
            <a:off x="-642453" y="723900"/>
            <a:ext cx="12923353" cy="5924743"/>
          </a:xfrm>
        </p:spPr>
      </p:pic>
    </p:spTree>
    <p:extLst>
      <p:ext uri="{BB962C8B-B14F-4D97-AF65-F5344CB8AC3E}">
        <p14:creationId xmlns:p14="http://schemas.microsoft.com/office/powerpoint/2010/main" val="3125654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changes: importance of data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/>
              <a:t>Working with data requires extensive computing skills far beyond those described in the previous </a:t>
            </a:r>
            <a:r>
              <a:rPr lang="en-US" sz="3000" dirty="0" smtClean="0"/>
              <a:t>guidelines</a:t>
            </a:r>
          </a:p>
          <a:p>
            <a:r>
              <a:rPr lang="en-US" sz="3000" dirty="0"/>
              <a:t>S</a:t>
            </a:r>
            <a:r>
              <a:rPr lang="en-US" sz="3000" dirty="0" smtClean="0"/>
              <a:t>tudents </a:t>
            </a:r>
            <a:r>
              <a:rPr lang="en-US" sz="3000" dirty="0"/>
              <a:t>need facility with professional statistical analysis software, the ability to access and </a:t>
            </a:r>
            <a:r>
              <a:rPr lang="en-US" sz="3000" dirty="0" smtClean="0"/>
              <a:t>“</a:t>
            </a:r>
            <a:r>
              <a:rPr lang="en-US" sz="3000" dirty="0" smtClean="0"/>
              <a:t>wrangle</a:t>
            </a:r>
            <a:r>
              <a:rPr lang="en-US" sz="3000" dirty="0" smtClean="0"/>
              <a:t>” data </a:t>
            </a:r>
            <a:r>
              <a:rPr lang="en-US" sz="3000" dirty="0"/>
              <a:t>in various ways, and the ability to utilize algorithmic problem-</a:t>
            </a:r>
            <a:r>
              <a:rPr lang="en-US" sz="3000" dirty="0" smtClean="0"/>
              <a:t>solving</a:t>
            </a:r>
          </a:p>
          <a:p>
            <a:r>
              <a:rPr lang="en-US" sz="3000" dirty="0"/>
              <a:t>S</a:t>
            </a:r>
            <a:r>
              <a:rPr lang="en-US" sz="3000" dirty="0" smtClean="0"/>
              <a:t>tudents </a:t>
            </a:r>
            <a:r>
              <a:rPr lang="en-US" sz="3000" dirty="0"/>
              <a:t>need to be able to be fluent in higher-level languages and be facile with database </a:t>
            </a:r>
            <a:r>
              <a:rPr lang="en-US" sz="3000" dirty="0" smtClean="0"/>
              <a:t>systems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680543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Hadley-data-scienc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218" b="-15218"/>
          <a:stretch>
            <a:fillRect/>
          </a:stretch>
        </p:blipFill>
        <p:spPr>
          <a:xfrm>
            <a:off x="37795" y="993775"/>
            <a:ext cx="12154205" cy="5572125"/>
          </a:xfrm>
        </p:spPr>
      </p:pic>
    </p:spTree>
    <p:extLst>
      <p:ext uri="{BB962C8B-B14F-4D97-AF65-F5344CB8AC3E}">
        <p14:creationId xmlns:p14="http://schemas.microsoft.com/office/powerpoint/2010/main" val="3066669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to workgroup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Beth Chance (Cal Poly San Luis Obispo)   </a:t>
            </a:r>
          </a:p>
          <a:p>
            <a:r>
              <a:rPr lang="en-US" sz="2400" dirty="0"/>
              <a:t>Stephen H. Cohen (National Science Foundation)  </a:t>
            </a:r>
          </a:p>
          <a:p>
            <a:r>
              <a:rPr lang="en-US" sz="2400" dirty="0"/>
              <a:t>Scott </a:t>
            </a:r>
            <a:r>
              <a:rPr lang="en-US" sz="2400" dirty="0" err="1"/>
              <a:t>Grimshaw</a:t>
            </a:r>
            <a:r>
              <a:rPr lang="en-US" sz="2400" dirty="0"/>
              <a:t> (Brigham Young University)  </a:t>
            </a:r>
          </a:p>
          <a:p>
            <a:r>
              <a:rPr lang="en-US" sz="2400" dirty="0"/>
              <a:t>Johanna Hardin (Pomona College)   </a:t>
            </a:r>
          </a:p>
          <a:p>
            <a:r>
              <a:rPr lang="en-US" sz="2400" dirty="0"/>
              <a:t>Tim Hesterberg (Google)   </a:t>
            </a:r>
          </a:p>
          <a:p>
            <a:r>
              <a:rPr lang="en-US" sz="2400" dirty="0"/>
              <a:t>Roger Hoerl (Union College)   </a:t>
            </a:r>
          </a:p>
          <a:p>
            <a:r>
              <a:rPr lang="en-US" sz="2400" dirty="0"/>
              <a:t>Nicholas Horton (Amherst College, chair)</a:t>
            </a:r>
          </a:p>
          <a:p>
            <a:r>
              <a:rPr lang="en-US" sz="2400" dirty="0"/>
              <a:t>Chris Malone (Winona State University)  </a:t>
            </a:r>
          </a:p>
          <a:p>
            <a:r>
              <a:rPr lang="en-US" sz="2400" dirty="0"/>
              <a:t>Rebecca Nichols (American Statistical Association)  </a:t>
            </a:r>
          </a:p>
          <a:p>
            <a:r>
              <a:rPr lang="en-US" sz="2400" dirty="0"/>
              <a:t>Deborah Nolan (University of California, Berkeley)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769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Data-related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/>
              <a:t>Use of one or more professional statistical software </a:t>
            </a:r>
            <a:r>
              <a:rPr lang="en-US" sz="3000" dirty="0" smtClean="0"/>
              <a:t>environments</a:t>
            </a:r>
          </a:p>
          <a:p>
            <a:r>
              <a:rPr lang="en-US" sz="3000" dirty="0"/>
              <a:t>Data </a:t>
            </a:r>
            <a:r>
              <a:rPr lang="en-US" sz="3000" dirty="0" smtClean="0"/>
              <a:t>analysis skills undertaken in </a:t>
            </a:r>
            <a:r>
              <a:rPr lang="en-US" sz="3000" dirty="0"/>
              <a:t>a well-documented and reproducible </a:t>
            </a:r>
            <a:r>
              <a:rPr lang="en-US" sz="3000" dirty="0" smtClean="0"/>
              <a:t>manner</a:t>
            </a:r>
          </a:p>
          <a:p>
            <a:r>
              <a:rPr lang="en-US" sz="3000" dirty="0"/>
              <a:t>Basic programming concepts (e.g., breaking a problem down into modular pieces</a:t>
            </a:r>
            <a:r>
              <a:rPr lang="en-US" sz="3000" dirty="0" smtClean="0"/>
              <a:t>, algorithmic thinking, structured programming, debugging, and efficiency)</a:t>
            </a:r>
          </a:p>
          <a:p>
            <a:r>
              <a:rPr lang="en-US" sz="3000" dirty="0"/>
              <a:t>Computationally intensive statistical methods (e.g., iterative methods, optimization, resampling</a:t>
            </a:r>
            <a:r>
              <a:rPr lang="en-US" sz="3000" dirty="0" smtClean="0"/>
              <a:t>, and </a:t>
            </a:r>
            <a:r>
              <a:rPr lang="en-US" sz="3000" dirty="0"/>
              <a:t>simulation/Monte Carlo methods)</a:t>
            </a: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3763424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changes: ability to communicate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/>
              <a:t>Students need to be able to communicate complex statistical methods in basic terms </a:t>
            </a:r>
            <a:r>
              <a:rPr lang="en-US" sz="3000" dirty="0" smtClean="0"/>
              <a:t>to managers </a:t>
            </a:r>
            <a:r>
              <a:rPr lang="en-US" sz="3000" dirty="0"/>
              <a:t>and other audiences and visualize results in an accessible </a:t>
            </a:r>
            <a:r>
              <a:rPr lang="en-US" sz="3000" dirty="0" smtClean="0"/>
              <a:t>manner</a:t>
            </a:r>
          </a:p>
          <a:p>
            <a:r>
              <a:rPr lang="en-US" sz="3000" dirty="0" smtClean="0"/>
              <a:t>They </a:t>
            </a:r>
            <a:r>
              <a:rPr lang="en-US" sz="3000" dirty="0"/>
              <a:t>need a clear understanding of ethical </a:t>
            </a:r>
            <a:r>
              <a:rPr lang="en-US" sz="3000" dirty="0" smtClean="0"/>
              <a:t>standards </a:t>
            </a:r>
          </a:p>
          <a:p>
            <a:r>
              <a:rPr lang="en-US" sz="3000" dirty="0" smtClean="0"/>
              <a:t>Programs </a:t>
            </a:r>
            <a:r>
              <a:rPr lang="en-US" sz="3000" dirty="0"/>
              <a:t>need to provide </a:t>
            </a:r>
            <a:r>
              <a:rPr lang="en-US" sz="3000" dirty="0" smtClean="0"/>
              <a:t>multiple opportunities </a:t>
            </a:r>
            <a:r>
              <a:rPr lang="en-US" sz="3000" dirty="0"/>
              <a:t>to refine these statistical practice </a:t>
            </a:r>
            <a:r>
              <a:rPr lang="en-US" sz="3000" dirty="0" smtClean="0"/>
              <a:t>skills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954627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/>
              <a:t>Effective technical writing, presentation skills, and visualizations</a:t>
            </a:r>
          </a:p>
          <a:p>
            <a:r>
              <a:rPr lang="en-US" sz="3000" dirty="0" smtClean="0"/>
              <a:t>Practice with teamwork </a:t>
            </a:r>
            <a:r>
              <a:rPr lang="en-US" sz="3000" dirty="0"/>
              <a:t>and collaboration</a:t>
            </a:r>
          </a:p>
          <a:p>
            <a:r>
              <a:rPr lang="en-US" sz="3000" dirty="0" smtClean="0"/>
              <a:t>Ability </a:t>
            </a:r>
            <a:r>
              <a:rPr lang="en-US" sz="3000" dirty="0"/>
              <a:t>to interact with and communicate with a variety of clients and collaborators</a:t>
            </a: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2496767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4-12-06 at 11.11.50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374" b="-13374"/>
          <a:stretch>
            <a:fillRect/>
          </a:stretch>
        </p:blipFill>
        <p:spPr>
          <a:xfrm>
            <a:off x="109411" y="533401"/>
            <a:ext cx="12082589" cy="5539292"/>
          </a:xfrm>
        </p:spPr>
      </p:pic>
    </p:spTree>
    <p:extLst>
      <p:ext uri="{BB962C8B-B14F-4D97-AF65-F5344CB8AC3E}">
        <p14:creationId xmlns:p14="http://schemas.microsoft.com/office/powerpoint/2010/main" val="896650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 </a:t>
            </a:r>
            <a:r>
              <a:rPr lang="en-US" dirty="0" smtClean="0"/>
              <a:t>for minors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Hard to meet all of these guidelines for a major program!</a:t>
            </a:r>
          </a:p>
          <a:p>
            <a:r>
              <a:rPr lang="en-US" sz="3000" dirty="0" smtClean="0"/>
              <a:t>Key focus for minor programs:</a:t>
            </a:r>
          </a:p>
          <a:p>
            <a:pPr lvl="1"/>
            <a:r>
              <a:rPr lang="en-US" sz="3000" dirty="0"/>
              <a:t>General statistical methodology </a:t>
            </a:r>
          </a:p>
          <a:p>
            <a:pPr lvl="1"/>
            <a:r>
              <a:rPr lang="en-US" sz="3000" dirty="0" smtClean="0"/>
              <a:t>Statistical </a:t>
            </a:r>
            <a:r>
              <a:rPr lang="en-US" sz="3000" dirty="0"/>
              <a:t>modeling (e.g., simple and multiple regression, confounding, diagnostics</a:t>
            </a:r>
            <a:r>
              <a:rPr lang="en-US" sz="3000" dirty="0" smtClean="0"/>
              <a:t>)</a:t>
            </a:r>
            <a:endParaRPr lang="en-US" sz="3000" dirty="0"/>
          </a:p>
          <a:p>
            <a:pPr lvl="1"/>
            <a:r>
              <a:rPr lang="en-US" sz="3000" dirty="0" smtClean="0"/>
              <a:t>Facility </a:t>
            </a:r>
            <a:r>
              <a:rPr lang="en-US" sz="3000" dirty="0"/>
              <a:t>with professional statistical software, along with data management </a:t>
            </a:r>
            <a:r>
              <a:rPr lang="en-US" sz="3000" dirty="0" smtClean="0"/>
              <a:t>skills</a:t>
            </a:r>
            <a:endParaRPr lang="en-US" sz="3000" dirty="0"/>
          </a:p>
          <a:p>
            <a:pPr lvl="1"/>
            <a:r>
              <a:rPr lang="en-US" sz="3000" dirty="0" smtClean="0"/>
              <a:t>Multiple </a:t>
            </a:r>
            <a:r>
              <a:rPr lang="en-US" sz="3000" dirty="0"/>
              <a:t>experiences analyzing data and communicating </a:t>
            </a:r>
            <a:r>
              <a:rPr lang="en-US" sz="3000" dirty="0" smtClean="0"/>
              <a:t>results</a:t>
            </a: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1230187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 at the core of the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000" dirty="0"/>
              <a:t>Students need to be able to “think with </a:t>
            </a:r>
            <a:r>
              <a:rPr lang="en-US" sz="3000" dirty="0" smtClean="0"/>
              <a:t>data” (Lambert)</a:t>
            </a:r>
          </a:p>
          <a:p>
            <a:pPr lvl="0"/>
            <a:r>
              <a:rPr lang="en-US" sz="3000" dirty="0" smtClean="0"/>
              <a:t>Need multiple opportunities to analyze messy data using modern </a:t>
            </a:r>
            <a:r>
              <a:rPr lang="en-US" sz="3000" dirty="0"/>
              <a:t>statistical </a:t>
            </a:r>
            <a:r>
              <a:rPr lang="en-US" sz="3000" dirty="0" smtClean="0"/>
              <a:t>practices</a:t>
            </a:r>
            <a:endParaRPr lang="en-US" sz="3000" dirty="0"/>
          </a:p>
          <a:p>
            <a:r>
              <a:rPr lang="en-US" sz="3000" dirty="0" smtClean="0"/>
              <a:t>Key theoretical concepts (design and confounding</a:t>
            </a:r>
            <a:r>
              <a:rPr lang="en-US" sz="3000" dirty="0"/>
              <a:t>!</a:t>
            </a:r>
            <a:r>
              <a:rPr lang="en-US" sz="3000" dirty="0" smtClean="0"/>
              <a:t>) need to be integrated with </a:t>
            </a:r>
            <a:r>
              <a:rPr lang="en-US" sz="3000" dirty="0" smtClean="0"/>
              <a:t>data preparation, analysis, and interpretation</a:t>
            </a:r>
            <a:endParaRPr lang="en-US" sz="3000" dirty="0" smtClean="0"/>
          </a:p>
          <a:p>
            <a:r>
              <a:rPr lang="en-US" sz="3000" dirty="0" smtClean="0"/>
              <a:t>Mathematical </a:t>
            </a:r>
            <a:r>
              <a:rPr lang="en-US" sz="3000" dirty="0"/>
              <a:t>techniques play a lesser </a:t>
            </a:r>
            <a:r>
              <a:rPr lang="en-US" sz="3000" dirty="0" smtClean="0"/>
              <a:t>role (still </a:t>
            </a:r>
            <a:r>
              <a:rPr lang="en-US" sz="3000" dirty="0"/>
              <a:t>important for people planning doctoral work in theoretical </a:t>
            </a:r>
            <a:r>
              <a:rPr lang="en-US" sz="3000" dirty="0" smtClean="0"/>
              <a:t>statistics</a:t>
            </a:r>
            <a:r>
              <a:rPr lang="en-US" sz="3000" dirty="0" smtClean="0"/>
              <a:t>)</a:t>
            </a: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3418577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000" dirty="0" smtClean="0"/>
              <a:t>Faculty development</a:t>
            </a:r>
          </a:p>
          <a:p>
            <a:pPr lvl="0"/>
            <a:r>
              <a:rPr lang="en-US" sz="3000" dirty="0" smtClean="0"/>
              <a:t>Engagement with two year colleges</a:t>
            </a:r>
          </a:p>
          <a:p>
            <a:pPr lvl="0"/>
            <a:r>
              <a:rPr lang="en-US" sz="3000" dirty="0" smtClean="0"/>
              <a:t>Surveys of graduates and employers</a:t>
            </a:r>
          </a:p>
          <a:p>
            <a:pPr lvl="0"/>
            <a:r>
              <a:rPr lang="en-US" sz="3000" dirty="0" smtClean="0"/>
              <a:t>Certification/accreditation pathway</a:t>
            </a:r>
          </a:p>
          <a:p>
            <a:pPr lvl="0"/>
            <a:r>
              <a:rPr lang="en-US" sz="3000" dirty="0" smtClean="0"/>
              <a:t>Multiple pathways for introduction to statistics</a:t>
            </a:r>
          </a:p>
          <a:p>
            <a:pPr lvl="0"/>
            <a:r>
              <a:rPr lang="en-US" sz="3000" dirty="0" smtClean="0"/>
              <a:t>Periodic review</a:t>
            </a:r>
            <a:endParaRPr lang="en-US" sz="3000" dirty="0" smtClean="0"/>
          </a:p>
          <a:p>
            <a:pPr lvl="0"/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141432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2819277"/>
            <a:ext cx="10124779" cy="1362075"/>
          </a:xfrm>
        </p:spPr>
        <p:txBody>
          <a:bodyPr/>
          <a:lstStyle/>
          <a:p>
            <a:r>
              <a:rPr lang="en-US" sz="4800" i="1" dirty="0"/>
              <a:t>The increasing role of data science in undergraduate statistics programs: new guidelines, new opportunities, and new challenges</a:t>
            </a:r>
            <a:endParaRPr lang="en-US" sz="4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Nicholas Horton, </a:t>
            </a:r>
            <a:r>
              <a:rPr lang="en-US" dirty="0">
                <a:hlinkClick r:id="rId3"/>
              </a:rPr>
              <a:t>nhorton@amherst.edu</a:t>
            </a:r>
            <a:endParaRPr lang="en-US" dirty="0"/>
          </a:p>
          <a:p>
            <a:r>
              <a:rPr lang="en-US" dirty="0"/>
              <a:t>American Statistical Association Education Program Webinar</a:t>
            </a:r>
          </a:p>
          <a:p>
            <a:r>
              <a:rPr lang="en-US" dirty="0"/>
              <a:t>February 3, 2015</a:t>
            </a:r>
          </a:p>
        </p:txBody>
      </p:sp>
    </p:spTree>
    <p:extLst>
      <p:ext uri="{BB962C8B-B14F-4D97-AF65-F5344CB8AC3E}">
        <p14:creationId xmlns:p14="http://schemas.microsoft.com/office/powerpoint/2010/main" val="299562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1" y="333376"/>
            <a:ext cx="10367433" cy="792163"/>
          </a:xfrm>
        </p:spPr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uidelines for undergraduate statistics programs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285" y="1412875"/>
            <a:ext cx="11279715" cy="4752975"/>
          </a:xfrm>
        </p:spPr>
        <p:txBody>
          <a:bodyPr/>
          <a:lstStyle/>
          <a:p>
            <a:r>
              <a:rPr lang="en-US" sz="3600" dirty="0" smtClean="0"/>
              <a:t>Download </a:t>
            </a:r>
            <a:r>
              <a:rPr lang="en-US" sz="3600" dirty="0"/>
              <a:t>the </a:t>
            </a:r>
            <a:r>
              <a:rPr lang="en-US" sz="3600" dirty="0" err="1" smtClean="0"/>
              <a:t>report:</a:t>
            </a:r>
            <a:r>
              <a:rPr lang="en-US" sz="3600" dirty="0" err="1" smtClean="0">
                <a:hlinkClick r:id="rId2"/>
              </a:rPr>
              <a:t>http</a:t>
            </a:r>
            <a:r>
              <a:rPr lang="en-US" sz="3600" dirty="0">
                <a:hlinkClick r:id="rId2"/>
              </a:rPr>
              <a:t>://www.amstat.org/education/curriculumguidelines.cfm</a:t>
            </a:r>
            <a:r>
              <a:rPr lang="en-US" sz="3600" dirty="0"/>
              <a:t>  </a:t>
            </a:r>
            <a:endParaRPr lang="en-US" sz="3600" dirty="0" smtClean="0"/>
          </a:p>
          <a:p>
            <a:r>
              <a:rPr lang="en-US" sz="3600" dirty="0" smtClean="0"/>
              <a:t>Please submit questions for the discussion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256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thanks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ASA President Nat </a:t>
            </a:r>
            <a:r>
              <a:rPr lang="en-US" sz="2800" dirty="0" err="1" smtClean="0"/>
              <a:t>Schenker</a:t>
            </a:r>
            <a:endParaRPr lang="en-US" sz="2800" dirty="0" smtClean="0"/>
          </a:p>
          <a:p>
            <a:r>
              <a:rPr lang="en-US" sz="2800" dirty="0" smtClean="0"/>
              <a:t>Megan Murphy, Val </a:t>
            </a:r>
            <a:r>
              <a:rPr lang="en-US" sz="2800" dirty="0" err="1" smtClean="0"/>
              <a:t>Nirala</a:t>
            </a:r>
            <a:r>
              <a:rPr lang="en-US" sz="2800" dirty="0" smtClean="0"/>
              <a:t>, and Sara Davidson for their graphic design work</a:t>
            </a:r>
          </a:p>
          <a:p>
            <a:r>
              <a:rPr lang="en-US" sz="2800" dirty="0" smtClean="0"/>
              <a:t>Steve Pierson and Jeff Myers for their valuable contributions</a:t>
            </a:r>
          </a:p>
          <a:p>
            <a:r>
              <a:rPr lang="en-US" sz="2800" dirty="0" smtClean="0"/>
              <a:t>Many others who provided critically important feedback and suggestions</a:t>
            </a:r>
          </a:p>
        </p:txBody>
      </p:sp>
    </p:spTree>
    <p:extLst>
      <p:ext uri="{BB962C8B-B14F-4D97-AF65-F5344CB8AC3E}">
        <p14:creationId xmlns:p14="http://schemas.microsoft.com/office/powerpoint/2010/main" val="1278728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degrees201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579" r="-25579"/>
          <a:stretch>
            <a:fillRect/>
          </a:stretch>
        </p:blipFill>
        <p:spPr>
          <a:xfrm>
            <a:off x="595313" y="0"/>
            <a:ext cx="10366375" cy="6858000"/>
          </a:xfrm>
        </p:spPr>
      </p:pic>
      <p:sp>
        <p:nvSpPr>
          <p:cNvPr id="5" name="TextBox 4"/>
          <p:cNvSpPr txBox="1"/>
          <p:nvPr/>
        </p:nvSpPr>
        <p:spPr>
          <a:xfrm>
            <a:off x="8686800" y="1663700"/>
            <a:ext cx="245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Source: NSF IPEDS 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470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and demand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000" dirty="0"/>
              <a:t>McKinsey &amp;</a:t>
            </a:r>
            <a:r>
              <a:rPr lang="en-US" sz="3000" dirty="0" smtClean="0"/>
              <a:t> </a:t>
            </a:r>
            <a:r>
              <a:rPr lang="en-US" sz="3000" dirty="0"/>
              <a:t>Company report stated that </a:t>
            </a:r>
            <a:r>
              <a:rPr lang="en-US" sz="3000" dirty="0" smtClean="0"/>
              <a:t>“by </a:t>
            </a:r>
            <a:r>
              <a:rPr lang="en-US" sz="3000" dirty="0"/>
              <a:t>2018, the United States alone could face a shortage of 140,000 to 190,000 people with deep analytical skills as well as 1.5 million managers and analysts with the know-how to use the analysis of big data to make effective </a:t>
            </a:r>
            <a:r>
              <a:rPr lang="en-US" sz="3000" dirty="0" smtClean="0"/>
              <a:t>decisions</a:t>
            </a:r>
            <a:r>
              <a:rPr lang="en-US" sz="3000" dirty="0" smtClean="0"/>
              <a:t>” </a:t>
            </a:r>
            <a:endParaRPr lang="en-US" sz="3000" dirty="0" smtClean="0"/>
          </a:p>
          <a:p>
            <a:pPr lvl="0"/>
            <a:r>
              <a:rPr lang="en-US" sz="3000" dirty="0" smtClean="0"/>
              <a:t> </a:t>
            </a:r>
            <a:r>
              <a:rPr lang="en-US" sz="3000" dirty="0"/>
              <a:t>A large number of those </a:t>
            </a:r>
            <a:r>
              <a:rPr lang="en-US" sz="3000" dirty="0" smtClean="0"/>
              <a:t>workers will </a:t>
            </a:r>
            <a:r>
              <a:rPr lang="en-US" sz="3000" dirty="0"/>
              <a:t>be at the bachelors </a:t>
            </a:r>
            <a:r>
              <a:rPr lang="en-US" sz="3000" dirty="0" smtClean="0"/>
              <a:t>level</a:t>
            </a:r>
            <a:endParaRPr lang="en-US" sz="3000" dirty="0" smtClean="0"/>
          </a:p>
          <a:p>
            <a:pPr lvl="0"/>
            <a:r>
              <a:rPr lang="en-US" sz="3000" dirty="0" smtClean="0"/>
              <a:t>How do we ensure that they have appropriate training to be successful?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364632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Sciences in 2025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600" dirty="0" smtClean="0"/>
              <a:t>“Two major drivers of increased reach: ubiquity of computational simulations … and exponential increases in the amount of data available” (p. 6)</a:t>
            </a:r>
          </a:p>
          <a:p>
            <a:r>
              <a:rPr lang="en-US" sz="3600" dirty="0" smtClean="0"/>
              <a:t>“Scientific </a:t>
            </a:r>
            <a:r>
              <a:rPr lang="en-US" sz="3600" dirty="0"/>
              <a:t>computing pursued in non-unified </a:t>
            </a:r>
            <a:r>
              <a:rPr lang="en-US" sz="3600" dirty="0" smtClean="0"/>
              <a:t>way” </a:t>
            </a:r>
            <a:r>
              <a:rPr lang="en-US" sz="3600" dirty="0"/>
              <a:t>(p. 9</a:t>
            </a:r>
            <a:r>
              <a:rPr lang="en-US" sz="3600" dirty="0" smtClean="0"/>
              <a:t>)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408161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31776"/>
            <a:ext cx="10367433" cy="792163"/>
          </a:xfrm>
        </p:spPr>
        <p:txBody>
          <a:bodyPr/>
          <a:lstStyle/>
          <a:p>
            <a:r>
              <a:rPr lang="en-US" dirty="0" smtClean="0"/>
              <a:t>Committee on the Undergraduate Program in Mathematics (CUPM)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3000" dirty="0"/>
              <a:t>Cognitive Recommendation 3: </a:t>
            </a:r>
            <a:endParaRPr lang="en-US" sz="3000" dirty="0" smtClean="0"/>
          </a:p>
          <a:p>
            <a:pPr lvl="0">
              <a:buFont typeface="Arial"/>
              <a:buChar char="•"/>
            </a:pPr>
            <a:r>
              <a:rPr lang="en-US" sz="3000" dirty="0" smtClean="0"/>
              <a:t>Students </a:t>
            </a:r>
            <a:r>
              <a:rPr lang="en-US" sz="3000" dirty="0"/>
              <a:t>should learn to use technological </a:t>
            </a:r>
            <a:r>
              <a:rPr lang="en-US" sz="3000" dirty="0" smtClean="0"/>
              <a:t>tools.  Mathematical </a:t>
            </a:r>
            <a:r>
              <a:rPr lang="en-US" sz="3000" dirty="0"/>
              <a:t>sciences major programs should teach students to use technology effectively, both as a tool for </a:t>
            </a:r>
            <a:r>
              <a:rPr lang="en-US" sz="3000" dirty="0" smtClean="0"/>
              <a:t>solving problems </a:t>
            </a:r>
            <a:r>
              <a:rPr lang="en-US" sz="3000" dirty="0"/>
              <a:t>and as an aid to exploring mathematical ideas. </a:t>
            </a:r>
            <a:endParaRPr lang="en-US" sz="3000" dirty="0" smtClean="0"/>
          </a:p>
          <a:p>
            <a:pPr lvl="0">
              <a:buFont typeface="Arial"/>
              <a:buChar char="•"/>
            </a:pPr>
            <a:r>
              <a:rPr lang="en-US" sz="3000" dirty="0" smtClean="0"/>
              <a:t>Use </a:t>
            </a:r>
            <a:r>
              <a:rPr lang="en-US" sz="3000" dirty="0"/>
              <a:t>of technology should occur with increasing </a:t>
            </a:r>
            <a:r>
              <a:rPr lang="en-US" sz="3000" dirty="0" smtClean="0"/>
              <a:t>sophistication throughout </a:t>
            </a:r>
            <a:r>
              <a:rPr lang="en-US" sz="3000" dirty="0"/>
              <a:t>a major curriculum. </a:t>
            </a:r>
          </a:p>
        </p:txBody>
      </p:sp>
    </p:spTree>
    <p:extLst>
      <p:ext uri="{BB962C8B-B14F-4D97-AF65-F5344CB8AC3E}">
        <p14:creationId xmlns:p14="http://schemas.microsoft.com/office/powerpoint/2010/main" val="3303669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CUPM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3000" dirty="0"/>
              <a:t>Content Recommendation 3: Mathematical sciences major programs should include concepts and methods from data</a:t>
            </a:r>
          </a:p>
          <a:p>
            <a:pPr marL="0" lvl="0" indent="0">
              <a:buNone/>
            </a:pPr>
            <a:r>
              <a:rPr lang="en-US" sz="3000" dirty="0"/>
              <a:t>analysis, computing, and mathematical modeling.</a:t>
            </a:r>
          </a:p>
          <a:p>
            <a:pPr marL="0" lvl="0" indent="0">
              <a:buNone/>
            </a:pPr>
            <a:r>
              <a:rPr lang="en-US" sz="3000" dirty="0" smtClean="0"/>
              <a:t>Students often </a:t>
            </a:r>
            <a:r>
              <a:rPr lang="en-US" sz="3000" dirty="0"/>
              <a:t>face quantitative problems to which analytic methods do not apply. </a:t>
            </a:r>
            <a:endParaRPr lang="en-US" sz="3000" dirty="0" smtClean="0"/>
          </a:p>
          <a:p>
            <a:pPr marL="0" lvl="0" indent="0">
              <a:buNone/>
            </a:pPr>
            <a:r>
              <a:rPr lang="en-US" sz="3000" dirty="0" smtClean="0"/>
              <a:t>Solutions often require </a:t>
            </a:r>
            <a:r>
              <a:rPr lang="en-US" sz="3000" dirty="0"/>
              <a:t>data analysis, complex mathematical models, simulation, and tools from computational science. </a:t>
            </a:r>
          </a:p>
        </p:txBody>
      </p:sp>
    </p:spTree>
    <p:extLst>
      <p:ext uri="{BB962C8B-B14F-4D97-AF65-F5344CB8AC3E}">
        <p14:creationId xmlns:p14="http://schemas.microsoft.com/office/powerpoint/2010/main" val="2240349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-17">
  <a:themeElements>
    <a:clrScheme name="">
      <a:dk1>
        <a:srgbClr val="FFFFFF"/>
      </a:dk1>
      <a:lt1>
        <a:srgbClr val="FFFFFF"/>
      </a:lt1>
      <a:dk2>
        <a:srgbClr val="000000"/>
      </a:dk2>
      <a:lt2>
        <a:srgbClr val="171614"/>
      </a:lt2>
      <a:accent1>
        <a:srgbClr val="B80000"/>
      </a:accent1>
      <a:accent2>
        <a:srgbClr val="00A91C"/>
      </a:accent2>
      <a:accent3>
        <a:srgbClr val="FFFFFF"/>
      </a:accent3>
      <a:accent4>
        <a:srgbClr val="DADADA"/>
      </a:accent4>
      <a:accent5>
        <a:srgbClr val="D8AAAA"/>
      </a:accent5>
      <a:accent6>
        <a:srgbClr val="009918"/>
      </a:accent6>
      <a:hlink>
        <a:srgbClr val="FFFF61"/>
      </a:hlink>
      <a:folHlink>
        <a:srgbClr val="DDDDDD"/>
      </a:folHlink>
    </a:clrScheme>
    <a:fontScheme name="template-17">
      <a:majorFont>
        <a:latin typeface="Futura LT"/>
        <a:ea typeface="굴림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0" i="0" u="none" strike="noStrike" cap="none" normalizeH="0" baseline="0" smtClean="0">
            <a:ln>
              <a:noFill/>
            </a:ln>
            <a:solidFill>
              <a:srgbClr val="FFEAAC"/>
            </a:solidFill>
            <a:effectLst/>
            <a:latin typeface="Futura LT" pitchFamily="2" charset="0"/>
            <a:ea typeface="굴림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0" i="0" u="none" strike="noStrike" cap="none" normalizeH="0" baseline="0" smtClean="0">
            <a:ln>
              <a:noFill/>
            </a:ln>
            <a:solidFill>
              <a:srgbClr val="FFEAAC"/>
            </a:solidFill>
            <a:effectLst/>
            <a:latin typeface="Futura LT" pitchFamily="2" charset="0"/>
            <a:ea typeface="굴림" panose="020B0600000101010101" pitchFamily="34" charset="-127"/>
          </a:defRPr>
        </a:defPPr>
      </a:lstStyle>
    </a:lnDef>
  </a:objectDefaults>
  <a:extraClrSchemeLst>
    <a:extraClrScheme>
      <a:clrScheme name="template-17 1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CA4814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E1B1AA"/>
        </a:accent5>
        <a:accent6>
          <a:srgbClr val="E79B1D"/>
        </a:accent6>
        <a:hlink>
          <a:srgbClr val="BD966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17 2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514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111"/>
        </a:accent6>
        <a:hlink>
          <a:srgbClr val="D061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17 3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514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111"/>
        </a:accent6>
        <a:hlink>
          <a:srgbClr val="E26C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17 4">
        <a:dk1>
          <a:srgbClr val="4D4D4D"/>
        </a:dk1>
        <a:lt1>
          <a:srgbClr val="FFFFFF"/>
        </a:lt1>
        <a:dk2>
          <a:srgbClr val="000000"/>
        </a:dk2>
        <a:lt2>
          <a:srgbClr val="C5780F"/>
        </a:lt2>
        <a:accent1>
          <a:srgbClr val="BE3600"/>
        </a:accent1>
        <a:accent2>
          <a:srgbClr val="FEA405"/>
        </a:accent2>
        <a:accent3>
          <a:srgbClr val="FFFFFF"/>
        </a:accent3>
        <a:accent4>
          <a:srgbClr val="404040"/>
        </a:accent4>
        <a:accent5>
          <a:srgbClr val="DBAEAA"/>
        </a:accent5>
        <a:accent6>
          <a:srgbClr val="E69404"/>
        </a:accent6>
        <a:hlink>
          <a:srgbClr val="F4BA5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17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17 6">
        <a:dk1>
          <a:srgbClr val="4D4D4D"/>
        </a:dk1>
        <a:lt1>
          <a:srgbClr val="FFFFFF"/>
        </a:lt1>
        <a:dk2>
          <a:srgbClr val="000000"/>
        </a:dk2>
        <a:lt2>
          <a:srgbClr val="6E1E00"/>
        </a:lt2>
        <a:accent1>
          <a:srgbClr val="C45700"/>
        </a:accent1>
        <a:accent2>
          <a:srgbClr val="FDD013"/>
        </a:accent2>
        <a:accent3>
          <a:srgbClr val="FFFFFF"/>
        </a:accent3>
        <a:accent4>
          <a:srgbClr val="404040"/>
        </a:accent4>
        <a:accent5>
          <a:srgbClr val="DEB4AA"/>
        </a:accent5>
        <a:accent6>
          <a:srgbClr val="E5BC10"/>
        </a:accent6>
        <a:hlink>
          <a:srgbClr val="C5794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17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17 8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17 9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43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17 10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17 11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17 12">
        <a:dk1>
          <a:srgbClr val="4D4D4D"/>
        </a:dk1>
        <a:lt1>
          <a:srgbClr val="FFFFFF"/>
        </a:lt1>
        <a:dk2>
          <a:srgbClr val="000000"/>
        </a:dk2>
        <a:lt2>
          <a:srgbClr val="1F1F1F"/>
        </a:lt2>
        <a:accent1>
          <a:srgbClr val="BF1309"/>
        </a:accent1>
        <a:accent2>
          <a:srgbClr val="F1D222"/>
        </a:accent2>
        <a:accent3>
          <a:srgbClr val="FFFFFF"/>
        </a:accent3>
        <a:accent4>
          <a:srgbClr val="404040"/>
        </a:accent4>
        <a:accent5>
          <a:srgbClr val="DCAAAA"/>
        </a:accent5>
        <a:accent6>
          <a:srgbClr val="DABE1E"/>
        </a:accent6>
        <a:hlink>
          <a:srgbClr val="F0D99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17 13">
        <a:dk1>
          <a:srgbClr val="4D4D4D"/>
        </a:dk1>
        <a:lt1>
          <a:srgbClr val="FFFFFF"/>
        </a:lt1>
        <a:dk2>
          <a:srgbClr val="000000"/>
        </a:dk2>
        <a:lt2>
          <a:srgbClr val="005EB8"/>
        </a:lt2>
        <a:accent1>
          <a:srgbClr val="5FB2E4"/>
        </a:accent1>
        <a:accent2>
          <a:srgbClr val="EB2526"/>
        </a:accent2>
        <a:accent3>
          <a:srgbClr val="FFFFFF"/>
        </a:accent3>
        <a:accent4>
          <a:srgbClr val="404040"/>
        </a:accent4>
        <a:accent5>
          <a:srgbClr val="B6D5EF"/>
        </a:accent5>
        <a:accent6>
          <a:srgbClr val="D52021"/>
        </a:accent6>
        <a:hlink>
          <a:srgbClr val="83C14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17 14">
        <a:dk1>
          <a:srgbClr val="4D4D4D"/>
        </a:dk1>
        <a:lt1>
          <a:srgbClr val="FFFFFF"/>
        </a:lt1>
        <a:dk2>
          <a:srgbClr val="000000"/>
        </a:dk2>
        <a:lt2>
          <a:srgbClr val="00002F"/>
        </a:lt2>
        <a:accent1>
          <a:srgbClr val="285E2C"/>
        </a:accent1>
        <a:accent2>
          <a:srgbClr val="732529"/>
        </a:accent2>
        <a:accent3>
          <a:srgbClr val="FFFFFF"/>
        </a:accent3>
        <a:accent4>
          <a:srgbClr val="404040"/>
        </a:accent4>
        <a:accent5>
          <a:srgbClr val="ACB6AC"/>
        </a:accent5>
        <a:accent6>
          <a:srgbClr val="682024"/>
        </a:accent6>
        <a:hlink>
          <a:srgbClr val="81459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17 15">
        <a:dk1>
          <a:srgbClr val="4D4D4D"/>
        </a:dk1>
        <a:lt1>
          <a:srgbClr val="FFFFFF"/>
        </a:lt1>
        <a:dk2>
          <a:srgbClr val="000000"/>
        </a:dk2>
        <a:lt2>
          <a:srgbClr val="011536"/>
        </a:lt2>
        <a:accent1>
          <a:srgbClr val="285E2C"/>
        </a:accent1>
        <a:accent2>
          <a:srgbClr val="732529"/>
        </a:accent2>
        <a:accent3>
          <a:srgbClr val="FFFFFF"/>
        </a:accent3>
        <a:accent4>
          <a:srgbClr val="404040"/>
        </a:accent4>
        <a:accent5>
          <a:srgbClr val="ACB6AC"/>
        </a:accent5>
        <a:accent6>
          <a:srgbClr val="682024"/>
        </a:accent6>
        <a:hlink>
          <a:srgbClr val="81459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17 16">
        <a:dk1>
          <a:srgbClr val="4D4D4D"/>
        </a:dk1>
        <a:lt1>
          <a:srgbClr val="FFFFFF"/>
        </a:lt1>
        <a:dk2>
          <a:srgbClr val="000000"/>
        </a:dk2>
        <a:lt2>
          <a:srgbClr val="011536"/>
        </a:lt2>
        <a:accent1>
          <a:srgbClr val="B5AEAE"/>
        </a:accent1>
        <a:accent2>
          <a:srgbClr val="732529"/>
        </a:accent2>
        <a:accent3>
          <a:srgbClr val="FFFFFF"/>
        </a:accent3>
        <a:accent4>
          <a:srgbClr val="404040"/>
        </a:accent4>
        <a:accent5>
          <a:srgbClr val="D7D3D3"/>
        </a:accent5>
        <a:accent6>
          <a:srgbClr val="682024"/>
        </a:accent6>
        <a:hlink>
          <a:srgbClr val="81459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1889</TotalTime>
  <Words>1527</Words>
  <Application>Microsoft Macintosh PowerPoint</Application>
  <PresentationFormat>Custom</PresentationFormat>
  <Paragraphs>137</Paragraphs>
  <Slides>38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template-17</vt:lpstr>
      <vt:lpstr> The increasing role of data science in undergraduate statistics programs: new guidelines, new opportunities, and new challenges</vt:lpstr>
      <vt:lpstr>Guidelines for undergraduate statistics programs </vt:lpstr>
      <vt:lpstr>Thanks to workgroup members</vt:lpstr>
      <vt:lpstr>Additional thanks</vt:lpstr>
      <vt:lpstr>PowerPoint Presentation</vt:lpstr>
      <vt:lpstr>Growth and demand</vt:lpstr>
      <vt:lpstr>Math Sciences in 2025 report</vt:lpstr>
      <vt:lpstr>Committee on the Undergraduate Program in Mathematics (CUPM) 2015</vt:lpstr>
      <vt:lpstr>CUPM 2015</vt:lpstr>
      <vt:lpstr>Why is computing so important?  Motivating example</vt:lpstr>
      <vt:lpstr>The analytic solution </vt:lpstr>
      <vt:lpstr>The analytic solution </vt:lpstr>
      <vt:lpstr>Rice example: empirical problem solving </vt:lpstr>
      <vt:lpstr>Rice example: empirical problem solving </vt:lpstr>
      <vt:lpstr>Why is computing so important? </vt:lpstr>
      <vt:lpstr>Undergraduate guidelines (endorsed 2014)</vt:lpstr>
      <vt:lpstr>Executive summary: solve real-world problems</vt:lpstr>
      <vt:lpstr>PowerPoint Presentation</vt:lpstr>
      <vt:lpstr>Key skills</vt:lpstr>
      <vt:lpstr>PowerPoint Presentation</vt:lpstr>
      <vt:lpstr>Curriculum for statistics majors</vt:lpstr>
      <vt:lpstr>Statistical method and theory</vt:lpstr>
      <vt:lpstr>Key changes: more diverse models/approaches</vt:lpstr>
      <vt:lpstr>PowerPoint Presentation</vt:lpstr>
      <vt:lpstr>Mathematical foundation</vt:lpstr>
      <vt:lpstr>Mathematical foundation (cont.)</vt:lpstr>
      <vt:lpstr>PowerPoint Presentation</vt:lpstr>
      <vt:lpstr>Key changes: importance of data science</vt:lpstr>
      <vt:lpstr>PowerPoint Presentation</vt:lpstr>
      <vt:lpstr>Data-related topics</vt:lpstr>
      <vt:lpstr>Key changes: ability to communicate</vt:lpstr>
      <vt:lpstr>Statistical practice</vt:lpstr>
      <vt:lpstr>PowerPoint Presentation</vt:lpstr>
      <vt:lpstr>Recommendations for minors</vt:lpstr>
      <vt:lpstr>Recommendations at the core of the guidelines</vt:lpstr>
      <vt:lpstr>Next steps</vt:lpstr>
      <vt:lpstr>The increasing role of data science in undergraduate statistics programs: new guidelines, new opportunities, and new challenges</vt:lpstr>
      <vt:lpstr>Guidelines for undergraduate statistics programs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I.6  Progress report from the Undergraduate Curriculum Workgroup</dc:title>
  <dc:creator>Wasserstein, Ronald L.</dc:creator>
  <cp:lastModifiedBy>Nicholas Horton</cp:lastModifiedBy>
  <cp:revision>116</cp:revision>
  <cp:lastPrinted>2014-12-06T14:16:50Z</cp:lastPrinted>
  <dcterms:created xsi:type="dcterms:W3CDTF">2014-04-02T16:24:55Z</dcterms:created>
  <dcterms:modified xsi:type="dcterms:W3CDTF">2015-02-02T20:47:34Z</dcterms:modified>
</cp:coreProperties>
</file>