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</p:sldMasterIdLst>
  <p:notesMasterIdLst>
    <p:notesMasterId r:id="rId48"/>
  </p:notesMasterIdLst>
  <p:sldIdLst>
    <p:sldId id="256" r:id="rId16"/>
    <p:sldId id="259" r:id="rId17"/>
    <p:sldId id="284" r:id="rId18"/>
    <p:sldId id="285" r:id="rId19"/>
    <p:sldId id="286" r:id="rId20"/>
    <p:sldId id="258" r:id="rId21"/>
    <p:sldId id="283" r:id="rId22"/>
    <p:sldId id="257" r:id="rId23"/>
    <p:sldId id="264" r:id="rId24"/>
    <p:sldId id="261" r:id="rId25"/>
    <p:sldId id="262" r:id="rId26"/>
    <p:sldId id="263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7" r:id="rId46"/>
    <p:sldId id="26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30AE-618B-4760-B1C6-6302F0EB8BB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1F56-EAC1-4E01-B6E3-3DFE495FCA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06594-8EF7-4175-9928-E022DD8C296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We have a broad research agenda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4CBB6D-DEF0-4546-8C22-4CEE67BFD28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Havent</a:t>
            </a:r>
            <a:r>
              <a:rPr lang="en-US" baseline="0" dirty="0" smtClean="0"/>
              <a:t> been in undergrad in a long time..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know much about curricula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3F04-561E-474F-8501-1C363AE3E3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5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note: this was in 2009 so we still have some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3F04-561E-474F-8501-1C363AE3E3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91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and estimation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correlate</a:t>
            </a:r>
            <a:r>
              <a:rPr lang="en-US" baseline="0" dirty="0" smtClean="0"/>
              <a:t> with those needs.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3F04-561E-474F-8501-1C363AE3E3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97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began</a:t>
            </a:r>
            <a:r>
              <a:rPr lang="en-US" baseline="0" dirty="0" smtClean="0"/>
              <a:t> to think about what was it that I thought undergrads needed to know, that I did not </a:t>
            </a:r>
            <a:r>
              <a:rPr lang="en-US" baseline="0" dirty="0" err="1" smtClean="0"/>
              <a:t>acutally</a:t>
            </a:r>
            <a:r>
              <a:rPr lang="en-US" baseline="0" dirty="0" smtClean="0"/>
              <a:t> learn until I got into the real world.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is..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3F04-561E-474F-8501-1C363AE3E3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5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r>
              <a:rPr lang="en-US" baseline="0" dirty="0" smtClean="0"/>
              <a:t> is such an underrated skill!  It is not an intuitive concept for humans and is so important in everyday life. </a:t>
            </a:r>
          </a:p>
          <a:p>
            <a:r>
              <a:rPr lang="en-US" baseline="0" dirty="0" smtClean="0"/>
              <a:t>Empirical methods – </a:t>
            </a:r>
            <a:r>
              <a:rPr lang="en-US" baseline="0" dirty="0" err="1" smtClean="0"/>
              <a:t>monte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carlo</a:t>
            </a:r>
            <a:r>
              <a:rPr lang="en-US" baseline="0" dirty="0" smtClean="0"/>
              <a:t> tests, bootstrap.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what distinguishes us from </a:t>
            </a:r>
            <a:r>
              <a:rPr lang="en-US" baseline="0" smtClean="0"/>
              <a:t>other fields.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3F04-561E-474F-8501-1C363AE3E3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3" y="1874838"/>
            <a:ext cx="42672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874838"/>
            <a:ext cx="42672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78D0-9889-4130-9645-21403CD81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54163" y="6537325"/>
            <a:ext cx="5943600" cy="18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itchFamily="34" charset="0"/>
              </a:rPr>
              <a:t>IBM Confidential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B4B1-2466-40D9-9E4A-39D82BC69092}" type="datetime3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 November 2013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48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5651-1085-42BD-B3EF-4D693570DC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35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ew3_orng_title2"/>
          <p:cNvPicPr>
            <a:picLocks noChangeAspect="1" noChangeArrowheads="1"/>
          </p:cNvPicPr>
          <p:nvPr/>
        </p:nvPicPr>
        <p:blipFill>
          <a:blip r:embed="rId2" cstate="print"/>
          <a:srcRect l="598"/>
          <a:stretch>
            <a:fillRect/>
          </a:stretch>
        </p:blipFill>
        <p:spPr bwMode="auto">
          <a:xfrm>
            <a:off x="1588" y="-11113"/>
            <a:ext cx="9140825" cy="6888163"/>
          </a:xfrm>
          <a:prstGeom prst="rect">
            <a:avLst/>
          </a:prstGeom>
          <a:noFill/>
        </p:spPr>
      </p:pic>
      <p:pic>
        <p:nvPicPr>
          <p:cNvPr id="13315" name="Picture 3" descr="new3_orng_title2"/>
          <p:cNvPicPr>
            <a:picLocks noChangeAspect="1" noChangeArrowheads="1"/>
          </p:cNvPicPr>
          <p:nvPr/>
        </p:nvPicPr>
        <p:blipFill>
          <a:blip r:embed="rId2" cstate="print"/>
          <a:srcRect l="598"/>
          <a:stretch>
            <a:fillRect/>
          </a:stretch>
        </p:blipFill>
        <p:spPr bwMode="auto">
          <a:xfrm>
            <a:off x="1588" y="-11113"/>
            <a:ext cx="9140825" cy="6888163"/>
          </a:xfrm>
          <a:prstGeom prst="rect">
            <a:avLst/>
          </a:prstGeom>
          <a:noFill/>
        </p:spPr>
      </p:pic>
      <p:pic>
        <p:nvPicPr>
          <p:cNvPr id="13316" name="Picture 4" descr="titl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5578475"/>
            <a:ext cx="1852613" cy="847725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7772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246313"/>
            <a:ext cx="7772400" cy="1138237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319" name="Picture 7" descr="titl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5578475"/>
            <a:ext cx="1852613" cy="847725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738" y="6477000"/>
            <a:ext cx="3786187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900">
                <a:solidFill>
                  <a:srgbClr val="067AB4"/>
                </a:solidFill>
                <a:latin typeface="Arial" pitchFamily="-97" charset="0"/>
                <a:ea typeface="Arial" pitchFamily="-97" charset="0"/>
                <a:cs typeface="Arial" pitchFamily="-97" charset="0"/>
              </a:rPr>
              <a:t>© 2008 AT&amp;T Intellectual Property. All rights reserved. </a:t>
            </a:r>
            <a:br>
              <a:rPr lang="en-US" sz="900">
                <a:solidFill>
                  <a:srgbClr val="067AB4"/>
                </a:solidFill>
                <a:latin typeface="Arial" pitchFamily="-97" charset="0"/>
                <a:ea typeface="Arial" pitchFamily="-97" charset="0"/>
                <a:cs typeface="Arial" pitchFamily="-97" charset="0"/>
              </a:rPr>
            </a:br>
            <a:r>
              <a:rPr lang="en-US" sz="900">
                <a:solidFill>
                  <a:srgbClr val="067AB4"/>
                </a:solidFill>
                <a:latin typeface="Arial" pitchFamily="-97" charset="0"/>
                <a:ea typeface="Arial" pitchFamily="-97" charset="0"/>
                <a:cs typeface="Arial" pitchFamily="-97" charset="0"/>
              </a:rPr>
              <a:t>AT&amp;T and the AT&amp;T logo are trademarks of AT&amp;T Intellectual Property.</a:t>
            </a:r>
            <a:endParaRPr lang="en-US" sz="900">
              <a:solidFill>
                <a:srgbClr val="CCCCCC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</p:spTree>
  </p:cSld>
  <p:clrMapOvr>
    <a:masterClrMapping/>
  </p:clrMapOvr>
  <p:transition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CE06A3-76B6-1D47-8CA8-76C07FCB3D1E}" type="slidenum">
              <a:rPr lang="en-US">
                <a:solidFill>
                  <a:srgbClr val="4D4D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CE06A3-76B6-1D47-8CA8-76C07FCB3D1E}" type="slidenum">
              <a:rPr lang="en-US">
                <a:solidFill>
                  <a:srgbClr val="4D4D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CE06A3-76B6-1D47-8CA8-76C07FCB3D1E}" type="slidenum">
              <a:rPr lang="en-US">
                <a:solidFill>
                  <a:srgbClr val="4D4D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CE06A3-76B6-1D47-8CA8-76C07FCB3D1E}" type="slidenum">
              <a:rPr lang="en-US">
                <a:solidFill>
                  <a:srgbClr val="4D4D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CE06A3-76B6-1D47-8CA8-76C07FCB3D1E}" type="slidenum">
              <a:rPr lang="en-US">
                <a:solidFill>
                  <a:srgbClr val="4D4D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20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43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4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4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43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4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5555-C5F5-4B57-9987-91D88A4EAEA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EC18-5FCE-4E29-8CCC-CEA9D40BD1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4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4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4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4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4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4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6D426B-7BCB-B14F-B59C-F1800F2FC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E07F1C-C072-6443-AA54-A34704251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90"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88" b="26598"/>
          <a:stretch>
            <a:fillRect/>
          </a:stretch>
        </p:blipFill>
        <p:spPr bwMode="auto">
          <a:xfrm>
            <a:off x="0" y="647065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871538"/>
            <a:ext cx="8245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2400"/>
            <a:ext cx="1006475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AB9DB17-F6D7-4F00-9061-A39B67EA303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black">
          <a:xfrm>
            <a:off x="1447800" y="57150"/>
            <a:ext cx="11779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IBM Research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black">
          <a:xfrm>
            <a:off x="5672138" y="6499225"/>
            <a:ext cx="3359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© 2013 IBM Corporation</a:t>
            </a:r>
          </a:p>
        </p:txBody>
      </p:sp>
      <p:pic>
        <p:nvPicPr>
          <p:cNvPr id="3081" name="Picture 10" descr="ibm_light_gray_logo_300dp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461375" y="61913"/>
            <a:ext cx="622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Line 11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3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1500" indent="-1714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0002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4574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371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90"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88" b="26598"/>
          <a:stretch>
            <a:fillRect/>
          </a:stretch>
        </p:blipFill>
        <p:spPr bwMode="auto">
          <a:xfrm>
            <a:off x="0" y="647065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871538"/>
            <a:ext cx="8245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2400"/>
            <a:ext cx="1006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1022C48-2C7A-46DC-A934-82A8D08E42D6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black">
          <a:xfrm>
            <a:off x="1447800" y="57150"/>
            <a:ext cx="117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smtClean="0">
                <a:solidFill>
                  <a:srgbClr val="FFFFFF"/>
                </a:solidFill>
                <a:latin typeface="Calibri" pitchFamily="34" charset="0"/>
              </a:rPr>
              <a:t>IBM Research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black">
          <a:xfrm>
            <a:off x="5672138" y="6499225"/>
            <a:ext cx="335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FFFFFF"/>
                </a:solidFill>
                <a:latin typeface="Calibri" pitchFamily="34" charset="0"/>
              </a:rPr>
              <a:t>© 2013 IBM Corporation</a:t>
            </a:r>
          </a:p>
        </p:txBody>
      </p:sp>
      <p:pic>
        <p:nvPicPr>
          <p:cNvPr id="1033" name="Picture 9" descr="ibm_light_gray_logo_300dp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461375" y="61913"/>
            <a:ext cx="622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" name="Line 10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1500" indent="-1714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0002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4574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371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tion3_orng_slide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747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143000"/>
            <a:ext cx="8037512" cy="439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  <p:pic>
        <p:nvPicPr>
          <p:cNvPr id="12294" name="Picture 6" descr="title_logo_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8293100" y="6445250"/>
            <a:ext cx="622300" cy="2857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643688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/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 defTabSz="457200"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421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>
              <a:defRPr/>
            </a:pPr>
            <a:fld id="{211AF55D-763D-1544-9777-4E8A79A0B381}" type="slidenum">
              <a:rPr lang="en-US" smtClean="0">
                <a:solidFill>
                  <a:srgbClr val="4D4D4D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advTm="10000">
    <p:fade/>
  </p:transition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0" i="0">
          <a:solidFill>
            <a:schemeClr val="accent1"/>
          </a:solidFill>
          <a:latin typeface="ClearviewATT Book"/>
          <a:ea typeface="+mj-ea"/>
          <a:cs typeface="ClearviewATT Book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buChar char="•"/>
        <a:defRPr sz="2000" b="0" i="0">
          <a:solidFill>
            <a:schemeClr val="tx1"/>
          </a:solidFill>
          <a:latin typeface="ClearviewATT Book"/>
          <a:ea typeface="+mn-ea"/>
          <a:cs typeface="ClearviewATT Book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tion3_orng_slide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747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143000"/>
            <a:ext cx="8037512" cy="439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  <p:pic>
        <p:nvPicPr>
          <p:cNvPr id="12294" name="Picture 6" descr="title_logo_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8293100" y="6445250"/>
            <a:ext cx="622300" cy="2857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643688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/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 defTabSz="457200"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421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>
              <a:defRPr/>
            </a:pPr>
            <a:fld id="{211AF55D-763D-1544-9777-4E8A79A0B381}" type="slidenum">
              <a:rPr lang="en-US" smtClean="0">
                <a:solidFill>
                  <a:srgbClr val="4D4D4D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advTm="10000">
    <p:fade/>
  </p:transition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0" i="0">
          <a:solidFill>
            <a:schemeClr val="accent1"/>
          </a:solidFill>
          <a:latin typeface="ClearviewATT Book"/>
          <a:ea typeface="+mj-ea"/>
          <a:cs typeface="ClearviewATT Book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buChar char="•"/>
        <a:defRPr sz="2000" b="0" i="0">
          <a:solidFill>
            <a:schemeClr val="tx1"/>
          </a:solidFill>
          <a:latin typeface="ClearviewATT Book"/>
          <a:ea typeface="+mn-ea"/>
          <a:cs typeface="ClearviewATT Book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tion3_orng_slide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747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143000"/>
            <a:ext cx="8037512" cy="439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  <p:pic>
        <p:nvPicPr>
          <p:cNvPr id="12294" name="Picture 6" descr="title_logo_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8293100" y="6445250"/>
            <a:ext cx="622300" cy="2857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643688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/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 defTabSz="457200"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421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>
              <a:defRPr/>
            </a:pPr>
            <a:fld id="{211AF55D-763D-1544-9777-4E8A79A0B381}" type="slidenum">
              <a:rPr lang="en-US" smtClean="0">
                <a:solidFill>
                  <a:srgbClr val="4D4D4D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advTm="10000">
    <p:fade/>
  </p:transition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0" i="0">
          <a:solidFill>
            <a:schemeClr val="accent1"/>
          </a:solidFill>
          <a:latin typeface="ClearviewATT Book"/>
          <a:ea typeface="+mj-ea"/>
          <a:cs typeface="ClearviewATT Book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buChar char="•"/>
        <a:defRPr sz="2000" b="0" i="0">
          <a:solidFill>
            <a:schemeClr val="tx1"/>
          </a:solidFill>
          <a:latin typeface="ClearviewATT Book"/>
          <a:ea typeface="+mn-ea"/>
          <a:cs typeface="ClearviewATT Book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tion3_orng_slide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747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143000"/>
            <a:ext cx="8037512" cy="439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  <p:pic>
        <p:nvPicPr>
          <p:cNvPr id="12294" name="Picture 6" descr="title_logo_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8293100" y="6445250"/>
            <a:ext cx="622300" cy="2857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643688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/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 defTabSz="457200"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421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>
              <a:defRPr/>
            </a:pPr>
            <a:fld id="{211AF55D-763D-1544-9777-4E8A79A0B381}" type="slidenum">
              <a:rPr lang="en-US" smtClean="0">
                <a:solidFill>
                  <a:srgbClr val="4D4D4D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advTm="10000">
    <p:fade/>
  </p:transition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0" i="0">
          <a:solidFill>
            <a:schemeClr val="accent1"/>
          </a:solidFill>
          <a:latin typeface="ClearviewATT Book"/>
          <a:ea typeface="+mj-ea"/>
          <a:cs typeface="ClearviewATT Book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buChar char="•"/>
        <a:defRPr sz="2000" b="0" i="0">
          <a:solidFill>
            <a:schemeClr val="tx1"/>
          </a:solidFill>
          <a:latin typeface="ClearviewATT Book"/>
          <a:ea typeface="+mn-ea"/>
          <a:cs typeface="ClearviewATT Book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tion3_orng_slide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747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143000"/>
            <a:ext cx="8037512" cy="439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  <p:pic>
        <p:nvPicPr>
          <p:cNvPr id="12294" name="Picture 6" descr="title_logo_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8293100" y="6445250"/>
            <a:ext cx="622300" cy="2857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643688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/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 defTabSz="457200"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421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>
              <a:defRPr/>
            </a:pPr>
            <a:fld id="{211AF55D-763D-1544-9777-4E8A79A0B381}" type="slidenum">
              <a:rPr lang="en-US" smtClean="0">
                <a:solidFill>
                  <a:srgbClr val="4D4D4D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advTm="10000">
    <p:fade/>
  </p:transition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0" i="0">
          <a:solidFill>
            <a:schemeClr val="accent1"/>
          </a:solidFill>
          <a:latin typeface="ClearviewATT Book"/>
          <a:ea typeface="+mj-ea"/>
          <a:cs typeface="ClearviewATT Book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buChar char="•"/>
        <a:defRPr sz="2000" b="0" i="0">
          <a:solidFill>
            <a:schemeClr val="tx1"/>
          </a:solidFill>
          <a:latin typeface="ClearviewATT Book"/>
          <a:ea typeface="+mn-ea"/>
          <a:cs typeface="ClearviewATT Book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tion3_orng_slide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747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143000"/>
            <a:ext cx="8037512" cy="439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  <p:pic>
        <p:nvPicPr>
          <p:cNvPr id="12294" name="Picture 6" descr="title_logo_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8293100" y="6445250"/>
            <a:ext cx="622300" cy="2857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643688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/>
            <a:fld id="{D105B36F-DFA1-CE4C-B90E-FC61D0CC8185}" type="datetimeFigureOut">
              <a:rPr lang="en-US" smtClean="0">
                <a:solidFill>
                  <a:srgbClr val="4D4D4D"/>
                </a:solidFill>
              </a:rPr>
              <a:pPr defTabSz="457200"/>
              <a:t>11/17/2013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421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defRPr sz="900">
                <a:solidFill>
                  <a:schemeClr val="tx1"/>
                </a:solidFill>
                <a:latin typeface="Arial" pitchFamily="-97" charset="0"/>
                <a:ea typeface="Arial" pitchFamily="-97" charset="0"/>
                <a:cs typeface="Arial" pitchFamily="-97" charset="0"/>
              </a:defRPr>
            </a:lvl1pPr>
          </a:lstStyle>
          <a:p>
            <a:pPr defTabSz="457200">
              <a:defRPr/>
            </a:pPr>
            <a:fld id="{211AF55D-763D-1544-9777-4E8A79A0B381}" type="slidenum">
              <a:rPr lang="en-US" smtClean="0">
                <a:solidFill>
                  <a:srgbClr val="4D4D4D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4D4D4D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GB" sz="900">
              <a:solidFill>
                <a:srgbClr val="000000"/>
              </a:solidFill>
              <a:latin typeface="Arial" pitchFamily="-97" charset="0"/>
              <a:ea typeface="Arial" pitchFamily="-97" charset="0"/>
              <a:cs typeface="Arial" pitchFamily="-9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advTm="10000">
    <p:fade/>
  </p:transition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0" i="0">
          <a:solidFill>
            <a:schemeClr val="accent1"/>
          </a:solidFill>
          <a:latin typeface="ClearviewATT Book"/>
          <a:ea typeface="+mj-ea"/>
          <a:cs typeface="ClearviewATT Book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97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buChar char="•"/>
        <a:defRPr sz="2000" b="0" i="0">
          <a:solidFill>
            <a:schemeClr val="tx1"/>
          </a:solidFill>
          <a:latin typeface="ClearviewATT Book"/>
          <a:ea typeface="+mn-ea"/>
          <a:cs typeface="ClearviewATT Book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 b="0" i="0">
          <a:solidFill>
            <a:schemeClr val="tx1"/>
          </a:solidFill>
          <a:latin typeface="ClearviewATT Book"/>
          <a:ea typeface="ＭＳ Ｐゴシック" pitchFamily="-97" charset="-128"/>
          <a:cs typeface="ClearviewATT Book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97" charset="0"/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file:///C:\My%20Documents\Basemans_work\Presentations\Math\300%20mm\2006%20Research%20accomplishment\Movie10Large.wmv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tat.org/education/curriculumguidelines.c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 in the Undergraduate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ASA Working Group to Revise the Undergraduate Statistics Curriculum</a:t>
            </a:r>
          </a:p>
          <a:p>
            <a:r>
              <a:rPr lang="en-US" dirty="0" smtClean="0"/>
              <a:t>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math1"/>
          <p:cNvSpPr>
            <a:spLocks noChangeArrowheads="1"/>
          </p:cNvSpPr>
          <p:nvPr/>
        </p:nvSpPr>
        <p:spPr bwMode="auto">
          <a:xfrm>
            <a:off x="3957638" y="1009650"/>
            <a:ext cx="5186362" cy="54927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dist="17961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74855" name="Picture 39" descr="cong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2007" y="2203980"/>
            <a:ext cx="1054793" cy="11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" y="433388"/>
            <a:ext cx="9026525" cy="498475"/>
          </a:xfrm>
        </p:spPr>
        <p:txBody>
          <a:bodyPr/>
          <a:lstStyle/>
          <a:p>
            <a:r>
              <a:rPr lang="en-US" altLang="en-US" smtClean="0"/>
              <a:t>IBM Research Business Analytics and Math Sciences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23950"/>
            <a:ext cx="3881438" cy="5376863"/>
          </a:xfrm>
          <a:solidFill>
            <a:srgbClr val="5B716A">
              <a:alpha val="34117"/>
            </a:srgbClr>
          </a:solidFill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1400" b="1" dirty="0" smtClean="0"/>
              <a:t>Over 350  Ph.D. researchers and software engineers worldwide with expertise in data analytics, operations research, applied mathematics, and industry applications of analytics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1400" b="1" dirty="0" smtClean="0"/>
              <a:t>Hold 300+ patents and  have an additional 450 pending on analytics and business applications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1400" b="1" dirty="0" smtClean="0"/>
              <a:t>Support IBM’s  “fact-based” management and processes in sales, finance, supply chain, and  workforce management. 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1400" b="1" dirty="0" smtClean="0"/>
              <a:t>Participate with IBM consultants in cutting-edge client projects 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1400" b="1" dirty="0" smtClean="0"/>
              <a:t>Add differentiation through analytics to outsourced accounts 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1400" b="1" dirty="0" smtClean="0"/>
              <a:t>Provide new algorithms to IBM SW products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1400" b="1" dirty="0" smtClean="0"/>
              <a:t>Lead in the global scientific community 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200" b="1" dirty="0" smtClean="0"/>
              <a:t>Over 250 publications in leading conferences and journals in recent years 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200" b="1" dirty="0" smtClean="0"/>
              <a:t>Fellows of leading professional societies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200" b="1" dirty="0" smtClean="0"/>
              <a:t>Successive wins at KDD Cup and INFORMS Data Mining Competitions (premier competitions)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200" b="1" dirty="0" smtClean="0"/>
              <a:t>Leaders in Optimization Open Source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200" b="1" dirty="0" smtClean="0"/>
              <a:t>Major INFORMS prizes and awards 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200" b="1" dirty="0" smtClean="0"/>
              <a:t>Adjunct faculty at leading universities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US" altLang="en-US" sz="1400" dirty="0" smtClean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264025" y="1009650"/>
            <a:ext cx="2265363" cy="1152525"/>
          </a:xfrm>
          <a:prstGeom prst="rect">
            <a:avLst/>
          </a:prstGeom>
          <a:solidFill>
            <a:srgbClr val="615874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 </a:t>
            </a:r>
            <a:r>
              <a:rPr lang="en-US" altLang="en-US" sz="800" b="1">
                <a:solidFill>
                  <a:srgbClr val="FFFFFF"/>
                </a:solidFill>
              </a:rPr>
              <a:t>Improved profitability through analysis of customer networks for a major telecom customer by providing better customer targeting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Clr>
                <a:srgbClr val="2DB6B3"/>
              </a:buClr>
            </a:pPr>
            <a:endParaRPr lang="en-US" altLang="en-US" sz="400" b="1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799263" y="4773613"/>
            <a:ext cx="2151062" cy="1036637"/>
          </a:xfrm>
          <a:prstGeom prst="rect">
            <a:avLst/>
          </a:prstGeom>
          <a:solidFill>
            <a:srgbClr val="705C5D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 </a:t>
            </a:r>
            <a:r>
              <a:rPr lang="en-US" altLang="en-US" sz="800" b="1">
                <a:solidFill>
                  <a:srgbClr val="FFFFFF"/>
                </a:solidFill>
              </a:rPr>
              <a:t>Provide analysis of operational risk loss data for 36 leading banks from 13 countries  - cross enterprise secure &amp; anonymized data sharing</a:t>
            </a:r>
            <a:endParaRPr lang="en-US" altLang="en-US" sz="700" b="1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Clr>
                <a:srgbClr val="2DB6B3"/>
              </a:buClr>
            </a:pPr>
            <a:endParaRPr lang="en-US" altLang="en-US" sz="400" b="1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878638" y="971550"/>
            <a:ext cx="2265362" cy="1152525"/>
          </a:xfrm>
          <a:prstGeom prst="rect">
            <a:avLst/>
          </a:prstGeom>
          <a:solidFill>
            <a:srgbClr val="70695C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 </a:t>
            </a:r>
            <a:r>
              <a:rPr lang="en-US" altLang="en-US" sz="800" b="1">
                <a:solidFill>
                  <a:srgbClr val="FFFFFF"/>
                </a:solidFill>
              </a:rPr>
              <a:t>Deployed operational planning and scheduling to run steel plants at several leading Asian steel manufacturers – improved productivity</a:t>
            </a:r>
            <a:endParaRPr lang="en-US" altLang="en-US" sz="400" b="1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148263" y="5272088"/>
            <a:ext cx="1851025" cy="1152525"/>
          </a:xfrm>
          <a:prstGeom prst="rect">
            <a:avLst/>
          </a:prstGeom>
          <a:solidFill>
            <a:srgbClr val="48845B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  </a:t>
            </a:r>
            <a:r>
              <a:rPr lang="en-US" altLang="en-US" sz="800" b="1">
                <a:solidFill>
                  <a:srgbClr val="FFFFFF"/>
                </a:solidFill>
              </a:rPr>
              <a:t>Centralized control and real-time visibility of the end-to-end supply chain for IBM supply chain – reducing inventory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b="1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Clr>
                <a:srgbClr val="2DB6B3"/>
              </a:buClr>
            </a:pPr>
            <a:endParaRPr lang="en-US" altLang="en-US" sz="800" b="1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178675" y="2928938"/>
            <a:ext cx="1965325" cy="958850"/>
          </a:xfrm>
          <a:prstGeom prst="rect">
            <a:avLst/>
          </a:prstGeom>
          <a:solidFill>
            <a:srgbClr val="6F7458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 </a:t>
            </a:r>
            <a:r>
              <a:rPr lang="en-US" altLang="en-US" sz="800" b="1">
                <a:solidFill>
                  <a:srgbClr val="FFFFFF"/>
                </a:solidFill>
              </a:rPr>
              <a:t>Analytics-Driven Solutions for Increased IBM Sales Force Productivity – increased revenue and profitability</a:t>
            </a:r>
          </a:p>
        </p:txBody>
      </p:sp>
      <p:pic>
        <p:nvPicPr>
          <p:cNvPr id="22539" name="Picture 11" descr="19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118100"/>
            <a:ext cx="1414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Power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622550"/>
            <a:ext cx="13446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224463" y="1778000"/>
            <a:ext cx="2081212" cy="984250"/>
          </a:xfrm>
          <a:prstGeom prst="rect">
            <a:avLst/>
          </a:prstGeom>
          <a:solidFill>
            <a:srgbClr val="74585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 </a:t>
            </a:r>
            <a:r>
              <a:rPr lang="en-US" altLang="en-US" sz="800" b="1">
                <a:solidFill>
                  <a:srgbClr val="FFFFFF"/>
                </a:solidFill>
              </a:rPr>
              <a:t>Design optimal  maintenance plan for a set of interconnected offshore oil platforms  - improve availability of oil platforms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111625" y="3505200"/>
            <a:ext cx="1382713" cy="1344613"/>
          </a:xfrm>
          <a:prstGeom prst="rect">
            <a:avLst/>
          </a:prstGeom>
          <a:solidFill>
            <a:srgbClr val="535A79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 </a:t>
            </a:r>
            <a:r>
              <a:rPr lang="en-US" altLang="en-US" sz="800" b="1">
                <a:solidFill>
                  <a:srgbClr val="FFFFFF"/>
                </a:solidFill>
              </a:rPr>
              <a:t>Improved wafer yield at the IBM 300mm semiconductor plant deploying data mining and machine learning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954713" y="3851275"/>
            <a:ext cx="2305050" cy="960438"/>
          </a:xfrm>
          <a:prstGeom prst="rect">
            <a:avLst/>
          </a:prstGeom>
          <a:solidFill>
            <a:srgbClr val="567657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 </a:t>
            </a:r>
            <a:r>
              <a:rPr lang="en-US" altLang="en-US" sz="800" b="1">
                <a:solidFill>
                  <a:srgbClr val="FFFFFF"/>
                </a:solidFill>
              </a:rPr>
              <a:t>Creation of state of the art error correction code technology that is used in main memory systems of IBM’s computers</a:t>
            </a:r>
          </a:p>
        </p:txBody>
      </p:sp>
      <p:pic>
        <p:nvPicPr>
          <p:cNvPr id="22544" name="Picture 16" descr="lad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084388"/>
            <a:ext cx="1227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86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6096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Our current focus areas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762000" y="5210175"/>
            <a:ext cx="1447800" cy="103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Analytics Visualization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09800" y="5210175"/>
            <a:ext cx="1447800" cy="103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Statistics/ML Core Methods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87763" y="5210175"/>
            <a:ext cx="1447800" cy="103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Analytics </a:t>
            </a:r>
            <a:r>
              <a:rPr lang="en-US" sz="1600" dirty="0">
                <a:solidFill>
                  <a:srgbClr val="FFFFFF"/>
                </a:solidFill>
              </a:rPr>
              <a:t>Platforms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54613" y="5210175"/>
            <a:ext cx="1447800" cy="1012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Discrete Optimization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9400" y="5210175"/>
            <a:ext cx="1447800" cy="103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Decision Making under Uncertainty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4459288"/>
            <a:ext cx="7315200" cy="75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Intelligent </a:t>
            </a:r>
            <a:r>
              <a:rPr lang="en-US" dirty="0">
                <a:solidFill>
                  <a:srgbClr val="FFFFFF"/>
                </a:solidFill>
              </a:rPr>
              <a:t>Infrastructure (traffic, buildings,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energy, manufacturing)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575" y="3544888"/>
            <a:ext cx="73152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Globally Optimized </a:t>
            </a:r>
            <a:r>
              <a:rPr lang="en-US" dirty="0">
                <a:solidFill>
                  <a:srgbClr val="FFFFFF"/>
                </a:solidFill>
              </a:rPr>
              <a:t>Enterprise (fraud, finance,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supply chain and logistics, pricing)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575" y="2819400"/>
            <a:ext cx="73152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Smarter Agriculture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9463" y="2057400"/>
            <a:ext cx="73152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Smarter Workforce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463" y="1295400"/>
            <a:ext cx="73152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Predictive Asset Management</a:t>
            </a:r>
          </a:p>
        </p:txBody>
      </p:sp>
      <p:pic>
        <p:nvPicPr>
          <p:cNvPr id="2356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852" y="1557337"/>
            <a:ext cx="1376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337" y="4567250"/>
            <a:ext cx="9239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043" y="4538661"/>
            <a:ext cx="760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675063"/>
            <a:ext cx="10477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0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9413" y="3675063"/>
            <a:ext cx="62388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1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117725"/>
            <a:ext cx="80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2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638" y="2874963"/>
            <a:ext cx="110966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15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1412" cy="4984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skills are key for a business analyst/statistician with an undergraduate statistics degree?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2672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Interpersonal</a:t>
            </a:r>
          </a:p>
          <a:p>
            <a:pPr lvl="1" eaLnBrk="1" hangingPunct="1"/>
            <a:r>
              <a:rPr lang="en-US" altLang="en-US" sz="1600" dirty="0" smtClean="0"/>
              <a:t>Written and spoken communication</a:t>
            </a:r>
          </a:p>
          <a:p>
            <a:pPr lvl="1" eaLnBrk="1" hangingPunct="1"/>
            <a:r>
              <a:rPr lang="en-US" altLang="en-US" sz="1600" dirty="0" smtClean="0"/>
              <a:t>Problem solving skills (i.e. </a:t>
            </a:r>
            <a:r>
              <a:rPr lang="en-US" altLang="en-US" sz="1600" b="1" dirty="0" smtClean="0">
                <a:solidFill>
                  <a:schemeClr val="bg2">
                    <a:lumMod val="50000"/>
                  </a:schemeClr>
                </a:solidFill>
              </a:rPr>
              <a:t>THINK</a:t>
            </a:r>
            <a:r>
              <a:rPr lang="en-US" altLang="en-US" sz="1600" dirty="0" smtClean="0"/>
              <a:t> about your results and whether they make sense!)</a:t>
            </a:r>
          </a:p>
          <a:p>
            <a:pPr lvl="1" eaLnBrk="1" hangingPunct="1"/>
            <a:r>
              <a:rPr lang="en-US" altLang="en-US" sz="1600" dirty="0" smtClean="0"/>
              <a:t>Time management/multitasking</a:t>
            </a:r>
          </a:p>
          <a:p>
            <a:pPr lvl="1" eaLnBrk="1" hangingPunct="1"/>
            <a:r>
              <a:rPr lang="en-US" altLang="en-US" sz="1600" dirty="0" smtClean="0"/>
              <a:t>Flexibility</a:t>
            </a:r>
          </a:p>
          <a:p>
            <a:pPr eaLnBrk="1" hangingPunct="1"/>
            <a:r>
              <a:rPr lang="en-US" altLang="en-US" sz="2400" b="1" dirty="0" smtClean="0"/>
              <a:t>Technical </a:t>
            </a:r>
          </a:p>
          <a:p>
            <a:pPr lvl="1" eaLnBrk="1" hangingPunct="1"/>
            <a:r>
              <a:rPr lang="en-US" altLang="en-US" sz="1600" dirty="0" smtClean="0"/>
              <a:t>Ability to manipulate/cleanse data </a:t>
            </a:r>
          </a:p>
          <a:p>
            <a:pPr lvl="1" eaLnBrk="1" hangingPunct="1"/>
            <a:r>
              <a:rPr lang="en-US" altLang="en-US" sz="1600" dirty="0" smtClean="0"/>
              <a:t>Some experience with math/stat modeling languages (R/SAS/SPSS/</a:t>
            </a:r>
            <a:r>
              <a:rPr lang="en-US" altLang="en-US" sz="1600" dirty="0" err="1" smtClean="0"/>
              <a:t>Matlab</a:t>
            </a:r>
            <a:r>
              <a:rPr lang="en-US" altLang="en-US" sz="1600" dirty="0" smtClean="0"/>
              <a:t>)</a:t>
            </a:r>
          </a:p>
          <a:p>
            <a:pPr lvl="1" eaLnBrk="1" hangingPunct="1"/>
            <a:r>
              <a:rPr lang="en-US" altLang="en-US" sz="1600" dirty="0" smtClean="0"/>
              <a:t>Good grasp of “basic” statistics, including  summary statistics, regression/linear models,  and </a:t>
            </a:r>
            <a:r>
              <a:rPr lang="en-US" altLang="en-US" sz="1600" dirty="0" err="1" smtClean="0"/>
              <a:t>univariate</a:t>
            </a:r>
            <a:r>
              <a:rPr lang="en-US" altLang="en-US" sz="1600" dirty="0" smtClean="0"/>
              <a:t> time </a:t>
            </a:r>
            <a:r>
              <a:rPr lang="en-US" altLang="en-US" sz="1600" smtClean="0"/>
              <a:t>series modeling</a:t>
            </a:r>
            <a:endParaRPr lang="en-US" altLang="en-US" sz="1600" dirty="0" smtClean="0"/>
          </a:p>
          <a:p>
            <a:pPr lvl="1" eaLnBrk="1" hangingPunct="1"/>
            <a:r>
              <a:rPr lang="en-US" altLang="en-US" sz="1600" dirty="0" smtClean="0"/>
              <a:t>Ability to read and understand statistics/machine learning literature and determine whether a (new) method is appropriate for your data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393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Building Towards Big Data and Data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267200"/>
            <a:ext cx="4800600" cy="1447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Michael Rappa</a:t>
            </a:r>
          </a:p>
          <a:p>
            <a:pPr algn="ctr">
              <a:buNone/>
            </a:pPr>
            <a:r>
              <a:rPr lang="en-US" dirty="0" smtClean="0"/>
              <a:t>Institute for Advanced Analytics</a:t>
            </a:r>
          </a:p>
          <a:p>
            <a:pPr algn="ctr">
              <a:buNone/>
            </a:pPr>
            <a:r>
              <a:rPr lang="en-US" dirty="0" smtClean="0"/>
              <a:t>North Carolina State University</a:t>
            </a:r>
          </a:p>
          <a:p>
            <a:pPr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791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http://analytics.ncsu.edu</a:t>
            </a:r>
            <a:endParaRPr lang="en-US" sz="3200" dirty="0"/>
          </a:p>
        </p:txBody>
      </p:sp>
      <p:pic>
        <p:nvPicPr>
          <p:cNvPr id="1026" name="Picture 2" descr="Master of Science in Analytics • Institute for Advanced Analytics • North Carolina State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799"/>
            <a:ext cx="8610600" cy="236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Students for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 students to messy data problems and data cleaning methods</a:t>
            </a:r>
          </a:p>
          <a:p>
            <a:r>
              <a:rPr lang="en-US" dirty="0" smtClean="0"/>
              <a:t>Deploy students in team-based exercises where teamwork skills are emphasized</a:t>
            </a:r>
          </a:p>
          <a:p>
            <a:r>
              <a:rPr lang="en-US" dirty="0" smtClean="0"/>
              <a:t>Give teams opportunities to present their work whenever possible</a:t>
            </a:r>
          </a:p>
          <a:p>
            <a:r>
              <a:rPr lang="en-US" dirty="0" smtClean="0"/>
              <a:t>Introduce data visualization methods</a:t>
            </a:r>
          </a:p>
          <a:p>
            <a:r>
              <a:rPr lang="en-US" dirty="0" smtClean="0"/>
              <a:t>Big Data capstone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All I Ever Needed to Know I Learned as an Undergrad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Chris Volinsky</a:t>
            </a:r>
          </a:p>
          <a:p>
            <a:pPr>
              <a:buNone/>
            </a:pPr>
            <a:r>
              <a:rPr lang="en-US" dirty="0" smtClean="0"/>
              <a:t>AT&amp;T Labs-Research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324261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been a long time…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099" y="1469547"/>
            <a:ext cx="6224597" cy="46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655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375" y="190500"/>
            <a:ext cx="8037513" cy="533400"/>
          </a:xfrm>
        </p:spPr>
        <p:txBody>
          <a:bodyPr/>
          <a:lstStyle/>
          <a:p>
            <a:r>
              <a:rPr lang="en-US" dirty="0" smtClean="0"/>
              <a:t>What was in Freund and Walpole?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1090" y="763269"/>
            <a:ext cx="8496052" cy="5267123"/>
          </a:xfrm>
        </p:spPr>
        <p:txBody>
          <a:bodyPr/>
          <a:lstStyle/>
          <a:p>
            <a:pPr marL="236538" lvl="2" indent="0">
              <a:buNone/>
            </a:pPr>
            <a:r>
              <a:rPr lang="en-US" sz="2000" dirty="0" smtClean="0"/>
              <a:t>Just what you would expect!</a:t>
            </a:r>
          </a:p>
          <a:p>
            <a:pPr lvl="2"/>
            <a:r>
              <a:rPr lang="en-US" sz="2000" dirty="0" smtClean="0"/>
              <a:t>Probability Theory</a:t>
            </a:r>
          </a:p>
          <a:p>
            <a:pPr lvl="2"/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Estimation</a:t>
            </a:r>
          </a:p>
          <a:p>
            <a:pPr marL="236538" lvl="2" indent="0">
              <a:buNone/>
            </a:pPr>
            <a:endParaRPr lang="en-US" sz="2000" dirty="0" smtClean="0"/>
          </a:p>
          <a:p>
            <a:pPr marL="236538" lvl="2" indent="0">
              <a:buNone/>
            </a:pPr>
            <a:r>
              <a:rPr lang="en-US" sz="2000" dirty="0" smtClean="0"/>
              <a:t>Reflected the jobs at the time – lots of examples about manufacturing, engineering, etc. </a:t>
            </a:r>
          </a:p>
          <a:p>
            <a:pPr marL="236538" lvl="2" indent="0">
              <a:buNone/>
            </a:pPr>
            <a:endParaRPr lang="en-US" sz="2000" dirty="0"/>
          </a:p>
          <a:p>
            <a:pPr marL="236538" lvl="2" indent="0">
              <a:buNone/>
            </a:pPr>
            <a:r>
              <a:rPr lang="en-US" sz="2000" dirty="0" smtClean="0"/>
              <a:t>How has the world changed:</a:t>
            </a:r>
          </a:p>
          <a:p>
            <a:pPr marL="236538" lvl="2" indent="0">
              <a:buNone/>
            </a:pPr>
            <a:endParaRPr lang="en-US" sz="2000" dirty="0" smtClean="0"/>
          </a:p>
          <a:p>
            <a:pPr marL="236538" lvl="2" indent="0">
              <a:buNone/>
            </a:pPr>
            <a:r>
              <a:rPr lang="en-US" sz="2000" dirty="0" smtClean="0"/>
              <a:t>Statistics is </a:t>
            </a:r>
            <a:r>
              <a:rPr lang="en-US" sz="2000" dirty="0"/>
              <a:t>now “'the sexy job in the next 10 years</a:t>
            </a:r>
            <a:r>
              <a:rPr lang="en-US" sz="2000" dirty="0" smtClean="0"/>
              <a:t>.” </a:t>
            </a:r>
          </a:p>
          <a:p>
            <a:pPr marL="236538" lvl="2" indent="0">
              <a:buNone/>
            </a:pPr>
            <a:endParaRPr lang="en-US" sz="2000" dirty="0" smtClean="0"/>
          </a:p>
          <a:p>
            <a:pPr marL="236538" lvl="2" indent="0">
              <a:buNone/>
            </a:pPr>
            <a:r>
              <a:rPr lang="en-US" sz="2000" dirty="0"/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9105" y="5007392"/>
            <a:ext cx="3292897" cy="18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01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91" y="190500"/>
            <a:ext cx="8037513" cy="533400"/>
          </a:xfrm>
        </p:spPr>
        <p:txBody>
          <a:bodyPr/>
          <a:lstStyle/>
          <a:p>
            <a:r>
              <a:rPr lang="en-US" sz="2800" dirty="0" smtClean="0"/>
              <a:t>Why did undergrads take statistics?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7" y="1143000"/>
            <a:ext cx="8322175" cy="4394200"/>
          </a:xfrm>
        </p:spPr>
        <p:txBody>
          <a:bodyPr/>
          <a:lstStyle/>
          <a:p>
            <a:pPr marL="342900" indent="-342900"/>
            <a:r>
              <a:rPr lang="en-US" sz="2400" dirty="0" smtClean="0"/>
              <a:t>They had to</a:t>
            </a:r>
          </a:p>
          <a:p>
            <a:pPr marL="342900" indent="-342900"/>
            <a:r>
              <a:rPr lang="en-US" sz="2400" dirty="0" smtClean="0"/>
              <a:t>They liked math and want to apply it to something interesting</a:t>
            </a:r>
          </a:p>
          <a:p>
            <a:pPr marL="342900" indent="-342900"/>
            <a:r>
              <a:rPr lang="en-US" sz="2400" dirty="0" smtClean="0"/>
              <a:t>They grew up reading about baseball statistics specifically Bill James and really wanted to understand how to analyze baseball data so they could one day work for the Yankees</a:t>
            </a:r>
          </a:p>
          <a:p>
            <a:pPr lvl="4" indent="0">
              <a:buNone/>
            </a:pPr>
            <a:r>
              <a:rPr lang="en-US" i="1" dirty="0" smtClean="0"/>
              <a:t>Perhaps too autobiographical..</a:t>
            </a:r>
          </a:p>
          <a:p>
            <a:pPr marL="1258888" lvl="4" indent="-342900"/>
            <a:endParaRPr lang="en-US" sz="2000" dirty="0"/>
          </a:p>
          <a:p>
            <a:pPr lvl="4" indent="0">
              <a:buNone/>
            </a:pPr>
            <a:r>
              <a:rPr lang="en-US" sz="2800" dirty="0" smtClean="0"/>
              <a:t>No wonder everyone hates stats!</a:t>
            </a:r>
            <a:endParaRPr lang="en-US" sz="32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 now why do they take stats?</a:t>
            </a:r>
          </a:p>
          <a:p>
            <a:pPr>
              <a:buNone/>
            </a:pPr>
            <a:r>
              <a:rPr lang="en-US" sz="2400" dirty="0" smtClean="0"/>
              <a:t>Because it is sexy.  So how do we tap into that? </a:t>
            </a:r>
          </a:p>
          <a:p>
            <a:pPr lvl="4" indent="0">
              <a:buNone/>
            </a:pPr>
            <a:endParaRPr lang="en-US" sz="2400" dirty="0" smtClean="0"/>
          </a:p>
          <a:p>
            <a:pPr lvl="4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5402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11" y="190500"/>
            <a:ext cx="8037513" cy="533400"/>
          </a:xfrm>
        </p:spPr>
        <p:txBody>
          <a:bodyPr/>
          <a:lstStyle/>
          <a:p>
            <a:r>
              <a:rPr lang="en-US" dirty="0" smtClean="0"/>
              <a:t>How to make it sexy?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 or at least relevant? </a:t>
            </a:r>
          </a:p>
          <a:p>
            <a:pPr>
              <a:buNone/>
            </a:pPr>
            <a:endParaRPr lang="en-US" dirty="0"/>
          </a:p>
          <a:p>
            <a:pPr marL="457200" indent="-457200"/>
            <a:r>
              <a:rPr lang="en-US" sz="2800" dirty="0" smtClean="0"/>
              <a:t>Real world examples</a:t>
            </a:r>
          </a:p>
          <a:p>
            <a:pPr marL="457200" indent="-457200"/>
            <a:r>
              <a:rPr lang="en-US" sz="2800" dirty="0" smtClean="0"/>
              <a:t>Programming skills</a:t>
            </a:r>
          </a:p>
          <a:p>
            <a:pPr marL="457200" indent="-457200"/>
            <a:r>
              <a:rPr lang="en-US" sz="2800" dirty="0" smtClean="0"/>
              <a:t>Hands-on data analysis</a:t>
            </a:r>
          </a:p>
          <a:p>
            <a:pPr marL="457200" indent="-457200"/>
            <a:r>
              <a:rPr lang="en-US" sz="2800" dirty="0" smtClean="0"/>
              <a:t>Problem solving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857" y="4985763"/>
            <a:ext cx="726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4D4D4D"/>
                </a:solidFill>
              </a:rPr>
              <a:t>But none of this actually falls under the category of statistics</a:t>
            </a:r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08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Brief descriptions </a:t>
            </a:r>
            <a:r>
              <a:rPr lang="en-US" dirty="0" smtClean="0"/>
              <a:t>of Big Data in various contexts</a:t>
            </a:r>
            <a:endParaRPr lang="en-US" dirty="0" smtClean="0"/>
          </a:p>
          <a:p>
            <a:r>
              <a:rPr lang="en-US" dirty="0" smtClean="0"/>
              <a:t>Questions for panel</a:t>
            </a:r>
          </a:p>
          <a:p>
            <a:r>
              <a:rPr lang="en-US" dirty="0" smtClean="0"/>
              <a:t>Open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most valuable in Statistics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143000"/>
            <a:ext cx="8037512" cy="341002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language of uncertainty and error</a:t>
            </a:r>
          </a:p>
          <a:p>
            <a:pPr>
              <a:buNone/>
            </a:pPr>
            <a:r>
              <a:rPr lang="en-US" dirty="0" smtClean="0"/>
              <a:t>The mechanics of probability</a:t>
            </a:r>
          </a:p>
          <a:p>
            <a:pPr>
              <a:buNone/>
            </a:pPr>
            <a:r>
              <a:rPr lang="en-US" dirty="0" smtClean="0"/>
              <a:t>Natural skepticism</a:t>
            </a:r>
          </a:p>
          <a:p>
            <a:pPr>
              <a:buNone/>
            </a:pPr>
            <a:r>
              <a:rPr lang="en-US" dirty="0" smtClean="0"/>
              <a:t>Empirical methods – </a:t>
            </a:r>
            <a:r>
              <a:rPr lang="en-US" dirty="0" err="1" smtClean="0"/>
              <a:t>monte</a:t>
            </a:r>
            <a:r>
              <a:rPr lang="en-US" dirty="0" smtClean="0"/>
              <a:t> </a:t>
            </a:r>
            <a:r>
              <a:rPr lang="en-US" dirty="0" err="1" smtClean="0"/>
              <a:t>carlo</a:t>
            </a:r>
            <a:r>
              <a:rPr lang="en-US" dirty="0" smtClean="0"/>
              <a:t> tests, bootstrap, etc. </a:t>
            </a:r>
          </a:p>
          <a:p>
            <a:pPr>
              <a:buNone/>
            </a:pPr>
            <a:r>
              <a:rPr lang="en-US" dirty="0" smtClean="0"/>
              <a:t>Exploratory data analysis techniques</a:t>
            </a:r>
          </a:p>
          <a:p>
            <a:pPr>
              <a:buNone/>
            </a:pPr>
            <a:r>
              <a:rPr lang="en-US" dirty="0" smtClean="0"/>
              <a:t>Non-</a:t>
            </a:r>
            <a:r>
              <a:rPr lang="en-US" dirty="0" err="1" smtClean="0"/>
              <a:t>parametrics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These things are still important – even when the data is big!!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Breadth not depth?   Fill the toolbox!! Time series, spatial, forecasting, classification, clustering.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over-focus on classical hypothesis testing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38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047" y="1511843"/>
            <a:ext cx="4934857" cy="2819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3904" y="4959048"/>
            <a:ext cx="2740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  <a:latin typeface="Helvetica Neue"/>
                <a:cs typeface="Helvetica Neue"/>
              </a:rPr>
              <a:t>Hilary Parker</a:t>
            </a:r>
          </a:p>
          <a:p>
            <a:pPr defTabSz="457200"/>
            <a:r>
              <a:rPr lang="en-US" sz="2400" dirty="0">
                <a:solidFill>
                  <a:prstClr val="white"/>
                </a:solidFill>
                <a:latin typeface="Helvetica"/>
                <a:cs typeface="Helvetica"/>
              </a:rPr>
              <a:t>Data Analyst</a:t>
            </a:r>
          </a:p>
          <a:p>
            <a:pPr defTabSz="457200"/>
            <a:r>
              <a:rPr lang="en-US" sz="2400" i="1" dirty="0">
                <a:solidFill>
                  <a:prstClr val="white"/>
                </a:solidFill>
                <a:latin typeface="Helvetica Light"/>
                <a:cs typeface="Helvetica Light"/>
              </a:rPr>
              <a:t>@</a:t>
            </a:r>
            <a:r>
              <a:rPr lang="en-US" sz="2400" i="1" dirty="0" err="1">
                <a:solidFill>
                  <a:prstClr val="white"/>
                </a:solidFill>
                <a:latin typeface="Helvetica Light"/>
                <a:cs typeface="Helvetica Light"/>
              </a:rPr>
              <a:t>hspter</a:t>
            </a:r>
            <a:endParaRPr lang="en-US" sz="2400" i="1" dirty="0">
              <a:solidFill>
                <a:prstClr val="white"/>
              </a:solidFill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17231" r="21277"/>
          <a:stretch/>
        </p:blipFill>
        <p:spPr>
          <a:xfrm>
            <a:off x="305924" y="4574900"/>
            <a:ext cx="1967980" cy="203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3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7 at 4.16.0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14" y="148484"/>
            <a:ext cx="8264033" cy="6451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0496" y="6461931"/>
            <a:ext cx="6187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  <a:latin typeface="Courier"/>
                <a:cs typeface="Courier"/>
              </a:rPr>
              <a:t>http://</a:t>
            </a:r>
            <a:r>
              <a:rPr lang="en-US" sz="1200" dirty="0" err="1">
                <a:solidFill>
                  <a:prstClr val="black"/>
                </a:solidFill>
                <a:latin typeface="Courier"/>
                <a:cs typeface="Courier"/>
              </a:rPr>
              <a:t>drewconway.com</a:t>
            </a:r>
            <a:r>
              <a:rPr lang="en-US" sz="1200" dirty="0">
                <a:solidFill>
                  <a:prstClr val="black"/>
                </a:solidFill>
                <a:latin typeface="Courier"/>
                <a:cs typeface="Courier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ourier"/>
                <a:cs typeface="Courier"/>
              </a:rPr>
              <a:t>zia</a:t>
            </a:r>
            <a:r>
              <a:rPr lang="en-US" sz="1200" dirty="0">
                <a:solidFill>
                  <a:prstClr val="black"/>
                </a:solidFill>
                <a:latin typeface="Courier"/>
                <a:cs typeface="Courier"/>
              </a:rPr>
              <a:t>/2013/3/26/the-data-science-</a:t>
            </a:r>
            <a:r>
              <a:rPr lang="en-US" sz="1200" dirty="0" err="1">
                <a:solidFill>
                  <a:prstClr val="black"/>
                </a:solidFill>
                <a:latin typeface="Courier"/>
                <a:cs typeface="Courier"/>
              </a:rPr>
              <a:t>venn</a:t>
            </a:r>
            <a:r>
              <a:rPr lang="en-US" sz="1200" dirty="0">
                <a:solidFill>
                  <a:prstClr val="black"/>
                </a:solidFill>
                <a:latin typeface="Courier"/>
                <a:cs typeface="Courier"/>
              </a:rPr>
              <a:t>-diagram</a:t>
            </a:r>
            <a:endParaRPr lang="en-US" sz="12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3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1908" y="2355501"/>
            <a:ext cx="63513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8400" b="1" dirty="0">
                <a:solidFill>
                  <a:srgbClr val="FFFFFF"/>
                </a:solidFill>
                <a:latin typeface="Helvetica"/>
                <a:cs typeface="Helvetica"/>
              </a:rPr>
              <a:t>Data at Etsy</a:t>
            </a:r>
            <a:endParaRPr lang="en-US" sz="8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6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531564"/>
            <a:ext cx="9115358" cy="7907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3774" y="1579751"/>
            <a:ext cx="64091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400" b="1" dirty="0">
                <a:solidFill>
                  <a:prstClr val="white"/>
                </a:solidFill>
                <a:latin typeface="Helvetica"/>
                <a:cs typeface="Helvetica"/>
              </a:rPr>
              <a:t>Data </a:t>
            </a:r>
          </a:p>
          <a:p>
            <a:pPr defTabSz="457200"/>
            <a:r>
              <a:rPr lang="en-US" sz="8400" b="1" dirty="0">
                <a:solidFill>
                  <a:prstClr val="white"/>
                </a:solidFill>
                <a:latin typeface="Helvetica"/>
                <a:cs typeface="Helvetica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xmlns="" val="29422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43" y="1130814"/>
            <a:ext cx="70594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400" dirty="0">
                <a:solidFill>
                  <a:srgbClr val="FFFFFF"/>
                </a:solidFill>
                <a:latin typeface="Helvetica Light"/>
                <a:cs typeface="Helvetica Light"/>
              </a:rPr>
              <a:t>Data Analysts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  <a:latin typeface="Courier"/>
                <a:cs typeface="Courier"/>
              </a:rPr>
              <a:t>https://</a:t>
            </a:r>
            <a:r>
              <a:rPr lang="en-US" sz="1200" dirty="0" err="1">
                <a:solidFill>
                  <a:prstClr val="black"/>
                </a:solidFill>
                <a:latin typeface="Courier"/>
                <a:cs typeface="Courier"/>
              </a:rPr>
              <a:t>www.etsy.com</a:t>
            </a:r>
            <a:r>
              <a:rPr lang="en-US" sz="1200" dirty="0">
                <a:solidFill>
                  <a:prstClr val="black"/>
                </a:solidFill>
                <a:latin typeface="Courier"/>
                <a:cs typeface="Courier"/>
              </a:rPr>
              <a:t>/listing/103098547/cutie-pie-chart-red-green-blue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15" y="0"/>
            <a:ext cx="1072959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5918" y="0"/>
            <a:ext cx="721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400" b="1" dirty="0">
                <a:solidFill>
                  <a:prstClr val="white"/>
                </a:solidFill>
                <a:latin typeface="Helvetica"/>
                <a:cs typeface="Helvetica"/>
              </a:rPr>
              <a:t>Data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062" y="6442501"/>
            <a:ext cx="7184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https://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www.etsy.com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/listing/48582479/standard-normal-distribution-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plushie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7 at 5.36.1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3542" y="0"/>
            <a:ext cx="100610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113" y="1778985"/>
            <a:ext cx="81459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400" b="1" dirty="0">
                <a:solidFill>
                  <a:prstClr val="black"/>
                </a:solidFill>
                <a:latin typeface="Helvetica"/>
                <a:cs typeface="Helvetica"/>
              </a:rPr>
              <a:t>Personalization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80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Panel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919"/>
          </a:xfrm>
        </p:spPr>
        <p:txBody>
          <a:bodyPr>
            <a:noAutofit/>
          </a:bodyPr>
          <a:lstStyle/>
          <a:p>
            <a:r>
              <a:rPr lang="en-US" sz="2800" dirty="0"/>
              <a:t>What ideas do statisticians teach well that other disciplines don’t teach as well?</a:t>
            </a:r>
          </a:p>
          <a:p>
            <a:pPr lvl="1"/>
            <a:r>
              <a:rPr lang="en-US" sz="2400" dirty="0" smtClean="0"/>
              <a:t>Insights?</a:t>
            </a:r>
            <a:endParaRPr lang="en-US" sz="2400" dirty="0" smtClean="0"/>
          </a:p>
          <a:p>
            <a:pPr lvl="1"/>
            <a:r>
              <a:rPr lang="en-US" sz="2400" dirty="0" smtClean="0"/>
              <a:t>Analysis tools?</a:t>
            </a:r>
            <a:endParaRPr lang="en-US" sz="2400" dirty="0" smtClean="0"/>
          </a:p>
          <a:p>
            <a:pPr lvl="1"/>
            <a:r>
              <a:rPr lang="en-US" sz="2400" dirty="0" smtClean="0"/>
              <a:t>Problem solving approaches?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599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Panel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If you could add anything to or change any part of the statistics curriculum, what would it be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Topics?</a:t>
            </a:r>
          </a:p>
          <a:p>
            <a:pPr lvl="1"/>
            <a:r>
              <a:rPr lang="en-US" sz="2400" dirty="0" smtClean="0"/>
              <a:t>Teaching techniques?</a:t>
            </a:r>
          </a:p>
          <a:p>
            <a:pPr lvl="1"/>
            <a:r>
              <a:rPr lang="en-US" sz="2400" dirty="0" smtClean="0"/>
              <a:t>Skills?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What could be removed from the statistics curriculum?</a:t>
            </a:r>
          </a:p>
          <a:p>
            <a:r>
              <a:rPr lang="en-US" sz="2800" dirty="0" smtClean="0"/>
              <a:t>What math should the statistics BA graduate know?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454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Panel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r>
              <a:rPr lang="en-US" sz="2800" dirty="0"/>
              <a:t>How do traditional statistical </a:t>
            </a:r>
            <a:r>
              <a:rPr lang="en-US" sz="2800" dirty="0" smtClean="0"/>
              <a:t>ideas fold </a:t>
            </a:r>
            <a:r>
              <a:rPr lang="en-US" sz="2800" dirty="0"/>
              <a:t>into big data analytics?</a:t>
            </a:r>
          </a:p>
          <a:p>
            <a:pPr lvl="1"/>
            <a:r>
              <a:rPr lang="en-US" sz="2400" dirty="0" smtClean="0"/>
              <a:t>Inference?</a:t>
            </a:r>
          </a:p>
          <a:p>
            <a:pPr lvl="1"/>
            <a:r>
              <a:rPr lang="en-US" sz="2400" dirty="0" smtClean="0"/>
              <a:t>Sampling?</a:t>
            </a:r>
          </a:p>
          <a:p>
            <a:pPr lvl="1"/>
            <a:r>
              <a:rPr lang="en-US" sz="2400" dirty="0" smtClean="0"/>
              <a:t>Causal reasoning?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658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Big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Panel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What do you see as statisticians’ unique niche in the area of Big Data?  What is the role that only we can play? </a:t>
            </a:r>
            <a:endParaRPr lang="en-US" sz="2800" dirty="0" smtClean="0"/>
          </a:p>
          <a:p>
            <a:pPr lv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830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Panel </a:t>
            </a:r>
            <a:r>
              <a:rPr lang="en-US" dirty="0" smtClean="0"/>
              <a:t>(V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What is the role of statistics at your institutions?</a:t>
            </a:r>
          </a:p>
          <a:p>
            <a:pPr lvl="1"/>
            <a:r>
              <a:rPr lang="en-US" sz="2400" dirty="0" smtClean="0"/>
              <a:t>How much time do you spend analyzing data?</a:t>
            </a:r>
          </a:p>
          <a:p>
            <a:pPr lvl="1"/>
            <a:r>
              <a:rPr lang="en-US" sz="2400" dirty="0" smtClean="0"/>
              <a:t>How much time do you spend designing experiments or otherwise collecting data?</a:t>
            </a:r>
          </a:p>
          <a:p>
            <a:pPr lvl="1"/>
            <a:r>
              <a:rPr lang="en-US" sz="2400" dirty="0" smtClean="0"/>
              <a:t>What tools do you find useful for your work?</a:t>
            </a:r>
          </a:p>
          <a:p>
            <a:pPr lvl="1"/>
            <a:r>
              <a:rPr lang="en-US" sz="2400" dirty="0" smtClean="0"/>
              <a:t>In hiring, how important is knowledge of a particular tool as compared to facility with many tools?</a:t>
            </a:r>
          </a:p>
          <a:p>
            <a:pPr lvl="1"/>
            <a:r>
              <a:rPr lang="en-US" sz="2400" dirty="0" smtClean="0"/>
              <a:t>What do you look for when hiring statisticians?</a:t>
            </a:r>
          </a:p>
          <a:p>
            <a:pPr lvl="0"/>
            <a:endParaRPr lang="en-US" sz="2800" dirty="0" smtClean="0"/>
          </a:p>
          <a:p>
            <a:pPr lv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830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information about the existing curriculum guidelines as well as a survey can be found at: 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www.amstat.org/education/curriculumguidelines.cfm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38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Big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Big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know</a:t>
            </a:r>
          </a:p>
          <a:p>
            <a:endParaRPr lang="en-US" dirty="0" smtClean="0"/>
          </a:p>
          <a:p>
            <a:r>
              <a:rPr lang="en-US" dirty="0" smtClean="0"/>
              <a:t>Massive amounts of rectangular data</a:t>
            </a:r>
          </a:p>
          <a:p>
            <a:r>
              <a:rPr lang="en-US" dirty="0" smtClean="0"/>
              <a:t>Non-rectangular data (e.g., medical records)</a:t>
            </a:r>
          </a:p>
          <a:p>
            <a:r>
              <a:rPr lang="en-US" dirty="0" smtClean="0"/>
              <a:t>Text files</a:t>
            </a:r>
          </a:p>
          <a:p>
            <a:r>
              <a:rPr lang="en-US" dirty="0" smtClean="0"/>
              <a:t>Any dataset we don’t know how to analyze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for Undergrads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Big data is everywhere</a:t>
            </a:r>
          </a:p>
          <a:p>
            <a:r>
              <a:rPr lang="en-US" dirty="0" smtClean="0"/>
              <a:t>Despite the “data” connection, words like “statistics” are rarely used in discussion of Big Data</a:t>
            </a:r>
          </a:p>
          <a:p>
            <a:r>
              <a:rPr lang="en-US" dirty="0" smtClean="0"/>
              <a:t>Many undergrads are drawn to statistics because of the sexy nature of Big Data</a:t>
            </a:r>
          </a:p>
          <a:p>
            <a:r>
              <a:rPr lang="en-US" dirty="0" smtClean="0"/>
              <a:t>Undergraduate programs should be producing people who can work effectively on Big Data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statistics have to offer?</a:t>
            </a:r>
          </a:p>
          <a:p>
            <a:r>
              <a:rPr lang="en-US" dirty="0" smtClean="0"/>
              <a:t>What does statistics lack?</a:t>
            </a:r>
          </a:p>
          <a:p>
            <a:endParaRPr lang="en-US" dirty="0" smtClean="0"/>
          </a:p>
          <a:p>
            <a:r>
              <a:rPr lang="en-US" dirty="0" smtClean="0"/>
              <a:t>How can we differentiating computational issues and statistical thinking issues?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Bonnie Ray</a:t>
            </a:r>
            <a:r>
              <a:rPr lang="en-US" dirty="0"/>
              <a:t>, Director, Optimization Research, Business Analytics and Math Sciences, </a:t>
            </a:r>
            <a:r>
              <a:rPr lang="en-US" dirty="0" smtClean="0"/>
              <a:t>IMB</a:t>
            </a:r>
          </a:p>
          <a:p>
            <a:r>
              <a:rPr lang="en-US" b="1" dirty="0" smtClean="0"/>
              <a:t>Michael </a:t>
            </a:r>
            <a:r>
              <a:rPr lang="en-US" b="1" dirty="0"/>
              <a:t>Rappa</a:t>
            </a:r>
            <a:r>
              <a:rPr lang="en-US" dirty="0"/>
              <a:t>, Executive Director of the Institute for Advanced Analytics and Distinguished University Professor, NC </a:t>
            </a:r>
            <a:r>
              <a:rPr lang="en-US" dirty="0" smtClean="0"/>
              <a:t>State</a:t>
            </a:r>
          </a:p>
          <a:p>
            <a:r>
              <a:rPr lang="en-US" b="1" dirty="0" smtClean="0"/>
              <a:t>Chris </a:t>
            </a:r>
            <a:r>
              <a:rPr lang="en-US" b="1" dirty="0" err="1"/>
              <a:t>Volinsky</a:t>
            </a:r>
            <a:r>
              <a:rPr lang="en-US" dirty="0"/>
              <a:t>, Director, Statistics Research Department, AT&amp;T </a:t>
            </a:r>
            <a:r>
              <a:rPr lang="en-US" dirty="0" smtClean="0"/>
              <a:t>Labs-Research</a:t>
            </a:r>
          </a:p>
          <a:p>
            <a:r>
              <a:rPr lang="en-US" b="1" dirty="0" smtClean="0"/>
              <a:t>Hilary </a:t>
            </a:r>
            <a:r>
              <a:rPr lang="en-US" b="1" dirty="0"/>
              <a:t>Parker</a:t>
            </a:r>
            <a:r>
              <a:rPr lang="en-US" dirty="0"/>
              <a:t>, Data Analyst, </a:t>
            </a:r>
            <a:r>
              <a:rPr lang="en-US" dirty="0" err="1"/>
              <a:t>Etsy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981200"/>
            <a:ext cx="5715000" cy="1143000"/>
          </a:xfrm>
        </p:spPr>
        <p:txBody>
          <a:bodyPr/>
          <a:lstStyle/>
          <a:p>
            <a:pPr algn="ctr" eaLnBrk="1" hangingPunct="1"/>
            <a:r>
              <a:rPr lang="en-US" altLang="en-US" sz="6600" dirty="0" smtClean="0"/>
              <a:t>Bonnie Ray</a:t>
            </a:r>
            <a:endParaRPr lang="en-US" altLang="en-US" sz="66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8534400" cy="2209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4000" dirty="0" smtClean="0"/>
              <a:t>Director, Optimization Research</a:t>
            </a:r>
            <a:br>
              <a:rPr lang="en-US" sz="4000" dirty="0" smtClean="0"/>
            </a:br>
            <a:r>
              <a:rPr lang="en-US" sz="4000" dirty="0" smtClean="0"/>
              <a:t>Business Analytics and Math Sciences</a:t>
            </a:r>
            <a:br>
              <a:rPr lang="en-US" sz="4000" dirty="0" smtClean="0"/>
            </a:br>
            <a:r>
              <a:rPr lang="en-US" sz="4000" dirty="0" smtClean="0"/>
              <a:t>IBM T.J. Watson Research Center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93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fer_whitebground">
  <a:themeElements>
    <a:clrScheme name="wafer_whitebground 2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wafer_whitebground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fer_whitebground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fer_whitebground 2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fer_whitebground 3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fer_whitebground">
  <a:themeElements>
    <a:clrScheme name="wafer_whitebground 2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wafer_whitebground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fer_whitebground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fer_whitebground 2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fer_whitebground 3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ttorange">
  <a:themeElements>
    <a:clrScheme name="attorange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Tx/>
          <a:buNone/>
          <a:tabLst/>
          <a:defRPr kumimoji="0" sz="2600" b="0" i="0" u="none" strike="noStrike" cap="none" normalizeH="0" baseline="0">
            <a:ln>
              <a:noFill/>
            </a:ln>
            <a:solidFill>
              <a:schemeClr val="folHlink"/>
            </a:solidFill>
            <a:effectLst/>
            <a:latin typeface="Verdana" pitchFamily="-97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attorange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torange">
  <a:themeElements>
    <a:clrScheme name="attorange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Tx/>
          <a:buNone/>
          <a:tabLst/>
          <a:defRPr kumimoji="0" sz="2600" b="0" i="0" u="none" strike="noStrike" cap="none" normalizeH="0" baseline="0">
            <a:ln>
              <a:noFill/>
            </a:ln>
            <a:solidFill>
              <a:schemeClr val="folHlink"/>
            </a:solidFill>
            <a:effectLst/>
            <a:latin typeface="Verdana" pitchFamily="-97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attorange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ttorange">
  <a:themeElements>
    <a:clrScheme name="attorange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Tx/>
          <a:buNone/>
          <a:tabLst/>
          <a:defRPr kumimoji="0" sz="2600" b="0" i="0" u="none" strike="noStrike" cap="none" normalizeH="0" baseline="0">
            <a:ln>
              <a:noFill/>
            </a:ln>
            <a:solidFill>
              <a:schemeClr val="folHlink"/>
            </a:solidFill>
            <a:effectLst/>
            <a:latin typeface="Verdana" pitchFamily="-97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attorange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attorange">
  <a:themeElements>
    <a:clrScheme name="attorange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Tx/>
          <a:buNone/>
          <a:tabLst/>
          <a:defRPr kumimoji="0" sz="2600" b="0" i="0" u="none" strike="noStrike" cap="none" normalizeH="0" baseline="0">
            <a:ln>
              <a:noFill/>
            </a:ln>
            <a:solidFill>
              <a:schemeClr val="folHlink"/>
            </a:solidFill>
            <a:effectLst/>
            <a:latin typeface="Verdana" pitchFamily="-97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attorange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attorange">
  <a:themeElements>
    <a:clrScheme name="attorange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Tx/>
          <a:buNone/>
          <a:tabLst/>
          <a:defRPr kumimoji="0" sz="2600" b="0" i="0" u="none" strike="noStrike" cap="none" normalizeH="0" baseline="0">
            <a:ln>
              <a:noFill/>
            </a:ln>
            <a:solidFill>
              <a:schemeClr val="folHlink"/>
            </a:solidFill>
            <a:effectLst/>
            <a:latin typeface="Verdana" pitchFamily="-97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attorange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attorange">
  <a:themeElements>
    <a:clrScheme name="attorange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Tx/>
          <a:buNone/>
          <a:tabLst/>
          <a:defRPr kumimoji="0" sz="2600" b="0" i="0" u="none" strike="noStrike" cap="none" normalizeH="0" baseline="0">
            <a:ln>
              <a:noFill/>
            </a:ln>
            <a:solidFill>
              <a:schemeClr val="folHlink"/>
            </a:solidFill>
            <a:effectLst/>
            <a:latin typeface="Verdana" pitchFamily="-97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attorange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1348</Words>
  <Application>Microsoft Office PowerPoint</Application>
  <PresentationFormat>On-screen Show (4:3)</PresentationFormat>
  <Paragraphs>209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Office Theme</vt:lpstr>
      <vt:lpstr>1_wafer_whitebground</vt:lpstr>
      <vt:lpstr>wafer_whitebground</vt:lpstr>
      <vt:lpstr>attorange</vt:lpstr>
      <vt:lpstr>1_attorange</vt:lpstr>
      <vt:lpstr>2_attorange</vt:lpstr>
      <vt:lpstr>3_attorange</vt:lpstr>
      <vt:lpstr>4_attorange</vt:lpstr>
      <vt:lpstr>5_attorange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Big Data in the Undergraduate Curriculum</vt:lpstr>
      <vt:lpstr>Plan</vt:lpstr>
      <vt:lpstr>What is Big Data?</vt:lpstr>
      <vt:lpstr>What is Big Data?</vt:lpstr>
      <vt:lpstr>What is Big Data?</vt:lpstr>
      <vt:lpstr>Big Data for Undergrads (?)</vt:lpstr>
      <vt:lpstr>To think about…</vt:lpstr>
      <vt:lpstr>Panelists</vt:lpstr>
      <vt:lpstr>Bonnie Ray</vt:lpstr>
      <vt:lpstr>IBM Research Business Analytics and Math Sciences </vt:lpstr>
      <vt:lpstr>Our current focus areas  </vt:lpstr>
      <vt:lpstr>What skills are key for a business analyst/statistician with an undergraduate statistics degree?</vt:lpstr>
      <vt:lpstr>Building Towards Big Data and Data Science</vt:lpstr>
      <vt:lpstr>Preparing Students for Big Data</vt:lpstr>
      <vt:lpstr>All I Ever Needed to Know I Learned as an Undergrad</vt:lpstr>
      <vt:lpstr>It’s been a long time…</vt:lpstr>
      <vt:lpstr>What was in Freund and Walpole?</vt:lpstr>
      <vt:lpstr>Why did undergrads take statistics?</vt:lpstr>
      <vt:lpstr>How to make it sexy?</vt:lpstr>
      <vt:lpstr>What is most valuable in Statistics education?</vt:lpstr>
      <vt:lpstr>Slide 21</vt:lpstr>
      <vt:lpstr>Slide 22</vt:lpstr>
      <vt:lpstr>Slide 23</vt:lpstr>
      <vt:lpstr>Slide 24</vt:lpstr>
      <vt:lpstr>Slide 25</vt:lpstr>
      <vt:lpstr>Slide 26</vt:lpstr>
      <vt:lpstr>Questions for Panel (I)</vt:lpstr>
      <vt:lpstr>Questions for Panel (II)</vt:lpstr>
      <vt:lpstr>Questions for Panel (III)</vt:lpstr>
      <vt:lpstr>Questions for Panel (IV)</vt:lpstr>
      <vt:lpstr>Questions for Panel (V)</vt:lpstr>
      <vt:lpstr>Discussion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 the Undergraduate Curriculum</dc:title>
  <dc:creator>Jo Hardin</dc:creator>
  <cp:lastModifiedBy>Jo Hardin</cp:lastModifiedBy>
  <cp:revision>15</cp:revision>
  <dcterms:created xsi:type="dcterms:W3CDTF">2013-11-18T01:59:52Z</dcterms:created>
  <dcterms:modified xsi:type="dcterms:W3CDTF">2013-11-18T04:05:17Z</dcterms:modified>
</cp:coreProperties>
</file>